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396" r:id="rId4"/>
    <p:sldId id="397" r:id="rId5"/>
    <p:sldId id="352" r:id="rId6"/>
    <p:sldId id="395" r:id="rId7"/>
    <p:sldId id="427" r:id="rId8"/>
    <p:sldId id="376" r:id="rId9"/>
    <p:sldId id="355" r:id="rId10"/>
    <p:sldId id="353" r:id="rId11"/>
    <p:sldId id="367" r:id="rId12"/>
    <p:sldId id="377" r:id="rId13"/>
    <p:sldId id="405" r:id="rId14"/>
    <p:sldId id="418" r:id="rId15"/>
    <p:sldId id="357" r:id="rId16"/>
    <p:sldId id="401" r:id="rId17"/>
    <p:sldId id="364" r:id="rId18"/>
    <p:sldId id="356" r:id="rId19"/>
    <p:sldId id="359" r:id="rId20"/>
    <p:sldId id="419" r:id="rId21"/>
    <p:sldId id="410" r:id="rId22"/>
    <p:sldId id="412" r:id="rId23"/>
    <p:sldId id="421" r:id="rId24"/>
    <p:sldId id="430" r:id="rId25"/>
    <p:sldId id="398" r:id="rId26"/>
    <p:sldId id="428" r:id="rId27"/>
    <p:sldId id="431" r:id="rId28"/>
    <p:sldId id="432" r:id="rId29"/>
    <p:sldId id="374" r:id="rId30"/>
    <p:sldId id="306" r:id="rId31"/>
    <p:sldId id="316" r:id="rId32"/>
    <p:sldId id="332" r:id="rId33"/>
    <p:sldId id="334" r:id="rId34"/>
    <p:sldId id="346" r:id="rId35"/>
    <p:sldId id="348" r:id="rId36"/>
    <p:sldId id="342" r:id="rId37"/>
    <p:sldId id="382" r:id="rId38"/>
    <p:sldId id="383" r:id="rId39"/>
    <p:sldId id="385" r:id="rId40"/>
    <p:sldId id="423" r:id="rId41"/>
    <p:sldId id="429" r:id="rId42"/>
  </p:sldIdLst>
  <p:sldSz cx="9144000" cy="6858000" type="screen4x3"/>
  <p:notesSz cx="6858000" cy="9144000"/>
  <p:custDataLst>
    <p:tags r:id="rId4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yak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00"/>
    <a:srgbClr val="990000"/>
    <a:srgbClr val="FF9999"/>
    <a:srgbClr val="FF6600"/>
    <a:srgbClr val="EEE800"/>
    <a:srgbClr val="D5D000"/>
    <a:srgbClr val="484600"/>
    <a:srgbClr val="737000"/>
    <a:srgbClr val="FFCC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8" autoAdjust="0"/>
    <p:restoredTop sz="97420" autoAdjust="0"/>
  </p:normalViewPr>
  <p:slideViewPr>
    <p:cSldViewPr snapToGrid="0">
      <p:cViewPr varScale="1">
        <p:scale>
          <a:sx n="81" d="100"/>
          <a:sy n="81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493E8-A726-40E6-8552-02086DE130F7}" type="datetimeFigureOut">
              <a:rPr kumimoji="1" lang="ja-JP" altLang="en-US" smtClean="0"/>
              <a:pPr/>
              <a:t>2008/2/22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3FBE-FEA9-4B5E-87EF-9AC75C8357C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09CC8-147C-433A-8D50-A7415FEF0FE1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09CC8-147C-433A-8D50-A7415FEF0FE1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6E741-A582-4777-BD58-E183F534F5A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0E08D-206D-4DF7-94B1-EB7375AAA67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2506±51</a:t>
            </a:r>
            <a:r>
              <a:rPr kumimoji="1" lang="en-US" altLang="ja-JP" baseline="0" dirty="0" smtClean="0"/>
              <a:t> </a:t>
            </a:r>
            <a:r>
              <a:rPr lang="en-US" altLang="ja-JP" dirty="0" smtClean="0"/>
              <a:t>2019±73</a:t>
            </a:r>
            <a:endParaRPr kumimoji="1" lang="ja-JP" altLang="en-US" dirty="0" smtClean="0"/>
          </a:p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A8862-FCD0-400B-87C8-1C607B40E70B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4313D-6B8B-4411-94E3-CAE039C4B610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A8AE7-7A5C-4228-BA1B-B3EE5A466012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5" name="サブタイトル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71472" y="0"/>
            <a:ext cx="6667528" cy="571520"/>
          </a:xfrm>
        </p:spPr>
        <p:txBody>
          <a:bodyPr>
            <a:normAutofit/>
          </a:bodyPr>
          <a:lstStyle>
            <a:lvl1pPr>
              <a:defRPr sz="4400" baseline="0">
                <a:latin typeface="+mj-ea"/>
                <a:ea typeface="+mj-ea"/>
              </a:defRPr>
            </a:lvl1pPr>
            <a:extLst/>
          </a:lstStyle>
          <a:p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タイトルですよ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 sz="2900"/>
            </a:lvl1pPr>
            <a:lvl2pPr>
              <a:defRPr sz="2300"/>
            </a:lvl2pPr>
            <a:lvl3pPr marL="758952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 sz="2000"/>
            </a:lvl3pPr>
            <a:lvl4pPr>
              <a:defRPr sz="2600"/>
            </a:lvl4pPr>
            <a:lvl5pPr>
              <a:buNone/>
              <a:defRPr/>
            </a:lvl5pPr>
            <a:extLst/>
          </a:lstStyle>
          <a:p>
            <a:pPr lvl="0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lang="ja-JP" altLang="en-US" dirty="0" smtClean="0"/>
          </a:p>
          <a:p>
            <a:pPr lvl="1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dirty="0" smtClean="0"/>
          </a:p>
          <a:p>
            <a:pPr lvl="2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dirty="0" smtClean="0"/>
          </a:p>
          <a:p>
            <a:pPr lvl="3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4</a:t>
            </a:r>
          </a:p>
          <a:p>
            <a:pPr marL="128016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dirty="0" smtClean="0"/>
          </a:p>
          <a:p>
            <a:pPr lvl="2" eaLnBrk="1" latinLnBrk="0" hangingPunct="1"/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dirty="0" smtClean="0"/>
              <a:t>金曜セミナー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図プレースホル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タイトル プレースホルダ 2"/>
          <p:cNvSpPr>
            <a:spLocks noGrp="1"/>
          </p:cNvSpPr>
          <p:nvPr>
            <p:ph type="title"/>
          </p:nvPr>
        </p:nvSpPr>
        <p:spPr>
          <a:xfrm>
            <a:off x="142844" y="-24"/>
            <a:ext cx="7239000" cy="64294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ja-JP" altLang="en-US" dirty="0" smtClean="0"/>
              <a:t>マスタ タイトルの書式設定</a:t>
            </a:r>
            <a:r>
              <a:rPr kumimoji="0" lang="en-US" altLang="ja-JP" dirty="0" smtClean="0"/>
              <a:t>0</a:t>
            </a:r>
            <a:endParaRPr kumimoji="0" lang="en-US" dirty="0"/>
          </a:p>
        </p:txBody>
      </p:sp>
      <p:sp>
        <p:nvSpPr>
          <p:cNvPr id="31" name="テキスト プレースホル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lang="ja-JP" altLang="en-US" dirty="0" smtClean="0"/>
          </a:p>
          <a:p>
            <a:pPr lvl="1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dirty="0" smtClean="0"/>
          </a:p>
          <a:p>
            <a:pPr lvl="2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dirty="0" smtClean="0"/>
          </a:p>
          <a:p>
            <a:pPr lvl="3" eaLnBrk="1" latinLnBrk="0" hangingPunct="1"/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4</a:t>
            </a:r>
          </a:p>
          <a:p>
            <a:pPr marL="128016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マスタテキストですよ</a:t>
            </a:r>
            <a:r>
              <a:rPr lang="en-US" altLang="ja-JP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dirty="0" smtClean="0"/>
          </a:p>
          <a:p>
            <a:pPr lvl="2" eaLnBrk="1" latinLnBrk="0" hangingPunct="1"/>
            <a:endParaRPr lang="ja-JP" altLang="en-US" dirty="0" smtClean="0"/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ja-JP" smtClean="0"/>
              <a:t>2008/01/25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kumimoji="1" lang="ja-JP" altLang="en-US" smtClean="0"/>
              <a:t>金曜セミナー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60400" cy="660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1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1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1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4"/>
        </a:buClr>
        <a:buSzPct val="60000"/>
        <a:buFont typeface="Wingdings"/>
        <a:buChar char="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1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1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6.png"/><Relationship Id="rId2" Type="http://schemas.openxmlformats.org/officeDocument/2006/relationships/tags" Target="../tags/tag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5" Type="http://schemas.openxmlformats.org/officeDocument/2006/relationships/tags" Target="../tags/tag6.xml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tags" Target="../tags/tag5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3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24.png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794250" y="4362450"/>
            <a:ext cx="3200400" cy="15557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  <a:alpha val="0"/>
                </a:schemeClr>
              </a:gs>
              <a:gs pos="46000">
                <a:schemeClr val="accent5">
                  <a:tint val="86000"/>
                  <a:satMod val="160000"/>
                  <a:alpha val="54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016000" y="850900"/>
            <a:ext cx="6356350" cy="20447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  <a:alpha val="0"/>
                </a:schemeClr>
              </a:gs>
              <a:gs pos="46000">
                <a:schemeClr val="accent5">
                  <a:tint val="86000"/>
                  <a:satMod val="160000"/>
                  <a:alpha val="54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500" y="806450"/>
            <a:ext cx="7322918" cy="189026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kumimoji="1" lang="ja-JP" alt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での</a:t>
            </a:r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ボトム・</a:t>
            </a:r>
            <a:r>
              <a:rPr kumimoji="1"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フレーバーの物理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サブタイトル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911728" y="478791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素粒子実験研究室</a:t>
            </a:r>
            <a:endParaRPr lang="en-US" altLang="ja-JP" sz="28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13491" y="5336262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三宅 秀樹</a:t>
            </a:r>
            <a:endParaRPr lang="en-US" altLang="ja-JP" sz="28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85852" y="6286520"/>
            <a:ext cx="677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2008/02/22 </a:t>
            </a:r>
            <a:r>
              <a:rPr lang="ja-JP" altLang="en-US" sz="20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「フレーバー物理の新展開」研究会</a:t>
            </a:r>
            <a:r>
              <a:rPr lang="en-US" altLang="ja-JP" sz="20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@</a:t>
            </a:r>
            <a:r>
              <a:rPr lang="ja-JP" altLang="en-US" sz="20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作並温泉</a:t>
            </a:r>
            <a:endParaRPr lang="en-US" altLang="ja-JP" sz="20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83150" y="436245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筑波大学</a:t>
            </a:r>
            <a:endParaRPr lang="en-US" altLang="ja-JP" sz="28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4"/>
          <a:srcRect t="16638"/>
          <a:stretch>
            <a:fillRect/>
          </a:stretch>
        </p:blipFill>
        <p:spPr bwMode="auto">
          <a:xfrm>
            <a:off x="1530350" y="22225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正方形/長方形 37"/>
          <p:cNvSpPr/>
          <p:nvPr/>
        </p:nvSpPr>
        <p:spPr>
          <a:xfrm>
            <a:off x="1771650" y="2273300"/>
            <a:ext cx="6223000" cy="1155700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200000" y="581006"/>
            <a:ext cx="4416450" cy="124779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標準理論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:6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クォーク混合モデル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クォーク混合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3x3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小林益川行列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CP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非保存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(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複素)位相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η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1835150" y="3060700"/>
            <a:ext cx="2362200" cy="381000"/>
          </a:xfrm>
          <a:prstGeom prst="rect">
            <a:avLst/>
          </a:prstGeom>
          <a:solidFill>
            <a:srgbClr val="CC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6788150" y="2298700"/>
            <a:ext cx="1143000" cy="381000"/>
          </a:xfrm>
          <a:prstGeom prst="rect">
            <a:avLst/>
          </a:prstGeom>
          <a:solidFill>
            <a:srgbClr val="CC0000">
              <a:alpha val="2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273550" y="3060700"/>
            <a:ext cx="24384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835150" y="2679700"/>
            <a:ext cx="23622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063750" y="3517900"/>
            <a:ext cx="1985963" cy="304800"/>
            <a:chOff x="1296" y="2976"/>
            <a:chExt cx="1251" cy="192"/>
          </a:xfrm>
        </p:grpSpPr>
        <p:sp>
          <p:nvSpPr>
            <p:cNvPr id="91153" name="Text Box 17"/>
            <p:cNvSpPr txBox="1">
              <a:spLocks noChangeArrowheads="1"/>
            </p:cNvSpPr>
            <p:nvPr/>
          </p:nvSpPr>
          <p:spPr bwMode="auto">
            <a:xfrm>
              <a:off x="1296" y="2976"/>
              <a:ext cx="1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Helvetica" pitchFamily="34" charset="0"/>
                  <a:ea typeface="ＭＳ Ｐゴシック" pitchFamily="50" charset="-128"/>
                </a:rPr>
                <a:t>Large CP violation ~ </a:t>
              </a:r>
              <a:r>
                <a:rPr lang="el-GR" sz="1400">
                  <a:latin typeface="Helvetica" pitchFamily="34" charset="0"/>
                  <a:cs typeface="Arial" charset="0"/>
                </a:rPr>
                <a:t>λ</a:t>
              </a:r>
              <a:r>
                <a:rPr lang="en-US" altLang="ja-JP" sz="1400" baseline="30000">
                  <a:latin typeface="Helvetica" pitchFamily="34" charset="0"/>
                  <a:ea typeface="ＭＳ Ｐゴシック" pitchFamily="50" charset="-128"/>
                  <a:cs typeface="Arial" charset="0"/>
                </a:rPr>
                <a:t>3</a:t>
              </a:r>
              <a:endParaRPr lang="el-GR" sz="1400" baseline="30000"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1344" y="2976"/>
              <a:ext cx="1152" cy="192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194300" y="1968500"/>
            <a:ext cx="1985963" cy="304800"/>
            <a:chOff x="227" y="2976"/>
            <a:chExt cx="1251" cy="192"/>
          </a:xfrm>
        </p:grpSpPr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227" y="2976"/>
              <a:ext cx="1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Helvetica" pitchFamily="34" charset="0"/>
                  <a:ea typeface="ＭＳ Ｐゴシック" pitchFamily="50" charset="-128"/>
                </a:rPr>
                <a:t>Large CP violation ~ </a:t>
              </a:r>
              <a:r>
                <a:rPr lang="el-GR" sz="1400" dirty="0">
                  <a:latin typeface="Helvetica" pitchFamily="34" charset="0"/>
                  <a:cs typeface="Arial" charset="0"/>
                </a:rPr>
                <a:t>λ</a:t>
              </a:r>
              <a:r>
                <a:rPr lang="en-US" altLang="ja-JP" sz="1400" baseline="30000" dirty="0">
                  <a:latin typeface="Helvetica" pitchFamily="34" charset="0"/>
                  <a:ea typeface="ＭＳ Ｐゴシック" pitchFamily="50" charset="-128"/>
                  <a:cs typeface="Arial" charset="0"/>
                </a:rPr>
                <a:t>3</a:t>
              </a:r>
              <a:endParaRPr lang="el-GR" sz="1400" baseline="30000" dirty="0">
                <a:latin typeface="Helvetica" pitchFamily="34" charset="0"/>
                <a:cs typeface="Arial" charset="0"/>
              </a:endParaRPr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283" y="2976"/>
              <a:ext cx="1152" cy="192"/>
            </a:xfrm>
            <a:prstGeom prst="rect">
              <a:avLst/>
            </a:prstGeom>
            <a:solidFill>
              <a:srgbClr val="CC0000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4232275" y="3517900"/>
            <a:ext cx="247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Helvetica" pitchFamily="34" charset="0"/>
                <a:ea typeface="ＭＳ Ｐゴシック" pitchFamily="50" charset="-128"/>
              </a:rPr>
              <a:t>Suppressed CP violation ~ </a:t>
            </a:r>
            <a:r>
              <a:rPr lang="el-GR" sz="1400">
                <a:latin typeface="Helvetica" pitchFamily="34" charset="0"/>
                <a:cs typeface="Arial" charset="0"/>
              </a:rPr>
              <a:t>λ</a:t>
            </a:r>
            <a:r>
              <a:rPr lang="en-US" altLang="ja-JP" sz="1400" baseline="30000">
                <a:latin typeface="Helvetica" pitchFamily="34" charset="0"/>
                <a:ea typeface="ＭＳ Ｐゴシック" pitchFamily="50" charset="-128"/>
                <a:cs typeface="Arial" charset="0"/>
              </a:rPr>
              <a:t>4</a:t>
            </a:r>
            <a:endParaRPr lang="el-GR" sz="1400" baseline="30000">
              <a:latin typeface="Helvetica" pitchFamily="34" charset="0"/>
              <a:cs typeface="Arial" charset="0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4308475" y="3517900"/>
            <a:ext cx="2362200" cy="304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82550" y="2603500"/>
            <a:ext cx="1687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Helvetica" pitchFamily="34" charset="0"/>
                <a:ea typeface="ＭＳ Ｐゴシック" pitchFamily="50" charset="-128"/>
              </a:rPr>
              <a:t>Highly suppressed </a:t>
            </a:r>
          </a:p>
          <a:p>
            <a:r>
              <a:rPr lang="en-US" altLang="ja-JP" sz="1400">
                <a:latin typeface="Helvetica" pitchFamily="34" charset="0"/>
                <a:ea typeface="ＭＳ Ｐゴシック" pitchFamily="50" charset="-128"/>
              </a:rPr>
              <a:t>CP violation ~ </a:t>
            </a:r>
            <a:r>
              <a:rPr lang="el-GR" sz="1400">
                <a:latin typeface="Helvetica" pitchFamily="34" charset="0"/>
                <a:cs typeface="Arial" charset="0"/>
              </a:rPr>
              <a:t>λ</a:t>
            </a:r>
            <a:r>
              <a:rPr lang="en-US" altLang="ja-JP" sz="1400" baseline="30000">
                <a:latin typeface="Helvetica" pitchFamily="34" charset="0"/>
                <a:ea typeface="ＭＳ Ｐゴシック" pitchFamily="50" charset="-128"/>
                <a:cs typeface="Arial" charset="0"/>
              </a:rPr>
              <a:t>5</a:t>
            </a:r>
            <a:endParaRPr lang="el-GR" sz="1400" baseline="30000">
              <a:latin typeface="Helvetica" pitchFamily="34" charset="0"/>
              <a:cs typeface="Arial" charset="0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58750" y="2679700"/>
            <a:ext cx="15240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1174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450" y="763588"/>
            <a:ext cx="3505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5858979" y="1534696"/>
            <a:ext cx="2125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>
                <a:cs typeface="Arial" charset="0"/>
              </a:rPr>
              <a:t>λ</a:t>
            </a:r>
            <a:r>
              <a:rPr lang="en-US" altLang="ja-JP" sz="1600" b="1" dirty="0" smtClean="0">
                <a:ea typeface="ＭＳ Ｐゴシック" pitchFamily="50" charset="-128"/>
                <a:cs typeface="Arial" charset="0"/>
              </a:rPr>
              <a:t> </a:t>
            </a:r>
            <a:r>
              <a:rPr lang="en-US" altLang="ja-JP" sz="1600" b="1" dirty="0">
                <a:ea typeface="ＭＳ Ｐゴシック" pitchFamily="50" charset="-128"/>
                <a:cs typeface="Arial" charset="0"/>
              </a:rPr>
              <a:t>= sin(</a:t>
            </a:r>
            <a:r>
              <a:rPr lang="en-US" altLang="ja-JP" sz="1600" b="1" dirty="0">
                <a:latin typeface="Symbol" pitchFamily="18" charset="2"/>
                <a:ea typeface="ＭＳ Ｐゴシック" pitchFamily="50" charset="-128"/>
                <a:cs typeface="Arial" charset="0"/>
                <a:sym typeface="Symbol" pitchFamily="18" charset="2"/>
              </a:rPr>
              <a:t></a:t>
            </a:r>
            <a:r>
              <a:rPr lang="en-US" altLang="ja-JP" sz="1600" b="1" baseline="-25000" dirty="0" err="1">
                <a:ea typeface="ＭＳ Ｐゴシック" pitchFamily="50" charset="-128"/>
                <a:cs typeface="Arial" charset="0"/>
              </a:rPr>
              <a:t>Cabibbo</a:t>
            </a:r>
            <a:r>
              <a:rPr lang="en-US" altLang="ja-JP" sz="1600" b="1" dirty="0">
                <a:ea typeface="ＭＳ Ｐゴシック" pitchFamily="50" charset="-128"/>
                <a:cs typeface="Arial" charset="0"/>
              </a:rPr>
              <a:t>) </a:t>
            </a:r>
            <a:r>
              <a:rPr lang="el-GR" sz="1600" b="1" dirty="0">
                <a:cs typeface="Arial" charset="0"/>
              </a:rPr>
              <a:t>≈</a:t>
            </a:r>
            <a:r>
              <a:rPr lang="en-US" altLang="ja-JP" sz="1600" b="1" dirty="0">
                <a:ea typeface="ＭＳ Ｐゴシック" pitchFamily="50" charset="-128"/>
                <a:cs typeface="Arial" charset="0"/>
              </a:rPr>
              <a:t> 0.23:</a:t>
            </a:r>
            <a:endParaRPr lang="el-GR" sz="1600" b="1" dirty="0">
              <a:cs typeface="Arial" charset="0"/>
            </a:endParaRPr>
          </a:p>
        </p:txBody>
      </p:sp>
      <p:pic>
        <p:nvPicPr>
          <p:cNvPr id="91177" name="Picture 41"/>
          <p:cNvPicPr>
            <a:picLocks noChangeAspect="1" noChangeArrowheads="1"/>
          </p:cNvPicPr>
          <p:nvPr/>
        </p:nvPicPr>
        <p:blipFill>
          <a:blip r:embed="rId6"/>
          <a:srcRect r="311" b="-1688"/>
          <a:stretch>
            <a:fillRect/>
          </a:stretch>
        </p:blipFill>
        <p:spPr bwMode="auto">
          <a:xfrm>
            <a:off x="1530350" y="4125929"/>
            <a:ext cx="6553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78" name="Text Box 42"/>
          <p:cNvSpPr txBox="1">
            <a:spLocks noChangeArrowheads="1"/>
          </p:cNvSpPr>
          <p:nvPr/>
        </p:nvSpPr>
        <p:spPr bwMode="auto">
          <a:xfrm>
            <a:off x="1895475" y="4402154"/>
            <a:ext cx="51972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 err="1">
                <a:ea typeface="ＭＳ Ｐゴシック" pitchFamily="50" charset="-128"/>
              </a:rPr>
              <a:t>B</a:t>
            </a:r>
            <a:r>
              <a:rPr lang="en-US" altLang="ja-JP" sz="1400" b="1" baseline="-25000" dirty="0" err="1">
                <a:ea typeface="ＭＳ Ｐゴシック" pitchFamily="50" charset="-128"/>
              </a:rPr>
              <a:t>d</a:t>
            </a:r>
            <a:r>
              <a:rPr lang="en-US" altLang="ja-JP" sz="1400" b="1" dirty="0">
                <a:ea typeface="ＭＳ Ｐゴシック" pitchFamily="50" charset="-128"/>
              </a:rPr>
              <a:t> </a:t>
            </a:r>
            <a:r>
              <a:rPr lang="en-US" altLang="ja-JP" sz="1400" b="1" dirty="0" err="1">
                <a:ea typeface="ＭＳ Ｐゴシック" pitchFamily="50" charset="-128"/>
              </a:rPr>
              <a:t>unitarity</a:t>
            </a:r>
            <a:r>
              <a:rPr lang="en-US" altLang="ja-JP" sz="1400" b="1" dirty="0">
                <a:ea typeface="ＭＳ Ｐゴシック" pitchFamily="50" charset="-128"/>
              </a:rPr>
              <a:t> triangle                                               </a:t>
            </a:r>
            <a:r>
              <a:rPr lang="en-US" altLang="ja-JP" sz="1400" b="1" dirty="0">
                <a:solidFill>
                  <a:schemeClr val="accent4">
                    <a:lumMod val="75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1400" b="1" baseline="-25000" dirty="0">
                <a:solidFill>
                  <a:schemeClr val="accent4">
                    <a:lumMod val="75000"/>
                  </a:schemeClr>
                </a:solidFill>
                <a:ea typeface="ＭＳ Ｐゴシック" pitchFamily="50" charset="-128"/>
              </a:rPr>
              <a:t>s</a:t>
            </a:r>
            <a:r>
              <a:rPr lang="en-US" altLang="ja-JP" sz="1400" b="1" dirty="0">
                <a:solidFill>
                  <a:schemeClr val="accent4">
                    <a:lumMod val="7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400" b="1" dirty="0" err="1">
                <a:solidFill>
                  <a:schemeClr val="accent4">
                    <a:lumMod val="75000"/>
                  </a:schemeClr>
                </a:solidFill>
                <a:ea typeface="ＭＳ Ｐゴシック" pitchFamily="50" charset="-128"/>
              </a:rPr>
              <a:t>unitarity</a:t>
            </a:r>
            <a:r>
              <a:rPr lang="en-US" altLang="ja-JP" sz="1400" b="1" dirty="0">
                <a:solidFill>
                  <a:schemeClr val="accent4">
                    <a:lumMod val="75000"/>
                  </a:schemeClr>
                </a:solidFill>
                <a:ea typeface="ＭＳ Ｐゴシック" pitchFamily="50" charset="-128"/>
              </a:rPr>
              <a:t> triangle</a:t>
            </a: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838200" y="6350"/>
            <a:ext cx="6070600" cy="1064260"/>
          </a:xfrm>
        </p:spPr>
        <p:txBody>
          <a:bodyPr>
            <a:noAutofit/>
          </a:bodyPr>
          <a:lstStyle/>
          <a:p>
            <a:pPr lvl="0"/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ja-JP" alt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3600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unitarity</a:t>
            </a: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triangle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</a:br>
            <a:endParaRPr kumimoji="1" lang="ja-JP" altLang="en-US" sz="3600" dirty="0"/>
          </a:p>
        </p:txBody>
      </p:sp>
      <p:sp>
        <p:nvSpPr>
          <p:cNvPr id="33" name="コンテンツ プレースホルダ 2"/>
          <p:cNvSpPr txBox="1">
            <a:spLocks/>
          </p:cNvSpPr>
          <p:nvPr/>
        </p:nvSpPr>
        <p:spPr>
          <a:xfrm>
            <a:off x="4527550" y="5873750"/>
            <a:ext cx="3556000" cy="444500"/>
          </a:xfrm>
          <a:prstGeom prst="rect">
            <a:avLst/>
          </a:prstGeom>
        </p:spPr>
        <p:txBody>
          <a:bodyPr/>
          <a:lstStyle/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小林益川行列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の精密検証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New physics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  <a:sym typeface="Wingdings" pitchFamily="2" charset="2"/>
              </a:rPr>
              <a:t>への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感度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4730750" y="4021154"/>
            <a:ext cx="3352800" cy="2652696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" name="Picture 12" descr="mixing-basic-2-mod"/>
          <p:cNvPicPr>
            <a:picLocks noChangeAspect="1" noChangeArrowheads="1"/>
          </p:cNvPicPr>
          <p:nvPr/>
        </p:nvPicPr>
        <p:blipFill>
          <a:blip r:embed="rId7" cstate="print"/>
          <a:srcRect t="73582" r="11432"/>
          <a:stretch>
            <a:fillRect/>
          </a:stretch>
        </p:blipFill>
        <p:spPr bwMode="auto">
          <a:xfrm>
            <a:off x="3905250" y="4451350"/>
            <a:ext cx="1625600" cy="6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4216400" y="501546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V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ts</a:t>
            </a:r>
            <a:endParaRPr kumimoji="1" lang="ja-JP" alt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65978" y="421536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V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ts</a:t>
            </a:r>
            <a:endParaRPr kumimoji="1" lang="ja-JP" alt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438900" y="4718050"/>
            <a:ext cx="266700" cy="311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0" y="1917700"/>
            <a:ext cx="8083550" cy="1955800"/>
            <a:chOff x="0" y="1917700"/>
            <a:chExt cx="8083550" cy="1955800"/>
          </a:xfrm>
        </p:grpSpPr>
        <p:sp>
          <p:nvSpPr>
            <p:cNvPr id="50" name="正方形/長方形 49"/>
            <p:cNvSpPr/>
            <p:nvPr/>
          </p:nvSpPr>
          <p:spPr>
            <a:xfrm>
              <a:off x="0" y="1917700"/>
              <a:ext cx="8083550" cy="195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lum/>
            </a:blip>
            <a:stretch>
              <a:fillRect/>
            </a:stretch>
          </p:blipFill>
          <p:spPr>
            <a:xfrm>
              <a:off x="1685588" y="2273299"/>
              <a:ext cx="6369723" cy="1143002"/>
            </a:xfrm>
            <a:prstGeom prst="rect">
              <a:avLst/>
            </a:prstGeom>
          </p:spPr>
        </p:pic>
      </p:grpSp>
      <p:grpSp>
        <p:nvGrpSpPr>
          <p:cNvPr id="65" name="グループ化 64"/>
          <p:cNvGrpSpPr/>
          <p:nvPr/>
        </p:nvGrpSpPr>
        <p:grpSpPr>
          <a:xfrm>
            <a:off x="3884890" y="4001477"/>
            <a:ext cx="4269642" cy="2844800"/>
            <a:chOff x="3858358" y="3873500"/>
            <a:chExt cx="4269642" cy="2844800"/>
          </a:xfrm>
        </p:grpSpPr>
        <p:sp>
          <p:nvSpPr>
            <p:cNvPr id="55" name="正方形/長方形 54"/>
            <p:cNvSpPr/>
            <p:nvPr/>
          </p:nvSpPr>
          <p:spPr>
            <a:xfrm>
              <a:off x="4660900" y="3873500"/>
              <a:ext cx="3467100" cy="284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858358" y="4348285"/>
              <a:ext cx="8001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270131" y="4851400"/>
              <a:ext cx="8001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9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5300" y="639940"/>
            <a:ext cx="3778158" cy="10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" name="図 214" descr="psiph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1473200"/>
            <a:ext cx="5606637" cy="109658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>
          <a:xfrm>
            <a:off x="438150" y="717550"/>
            <a:ext cx="3867150" cy="8001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Text Box 143"/>
          <p:cNvSpPr txBox="1">
            <a:spLocks noChangeArrowheads="1"/>
          </p:cNvSpPr>
          <p:nvPr/>
        </p:nvSpPr>
        <p:spPr bwMode="auto">
          <a:xfrm>
            <a:off x="749300" y="2628900"/>
            <a:ext cx="4133850" cy="784830"/>
          </a:xfrm>
          <a:prstGeom prst="rect">
            <a:avLst/>
          </a:prstGeom>
          <a:gradFill>
            <a:gsLst>
              <a:gs pos="0">
                <a:schemeClr val="accent6">
                  <a:tint val="10000"/>
                  <a:satMod val="300000"/>
                </a:schemeClr>
              </a:gs>
              <a:gs pos="34000">
                <a:schemeClr val="accent6">
                  <a:tint val="13500"/>
                  <a:satMod val="250000"/>
                </a:schemeClr>
              </a:gs>
              <a:gs pos="100000">
                <a:schemeClr val="accent6">
                  <a:tint val="60000"/>
                  <a:satMod val="200000"/>
                </a:schemeClr>
              </a:gs>
            </a:gsLst>
            <a:path path="circle">
              <a:fillToRect l="50000" t="155000" r="50000" b="-55000"/>
            </a:path>
          </a:gradFill>
          <a:ln w="12700" cmpd="tri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1800" i="1" dirty="0" smtClean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sz="1800" i="1" dirty="0" smtClean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0" name="Picture 8" descr="Bs_Lifetim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1" y="3873500"/>
            <a:ext cx="2984501" cy="2984501"/>
          </a:xfrm>
          <a:prstGeom prst="rect">
            <a:avLst/>
          </a:prstGeom>
          <a:noFill/>
        </p:spPr>
      </p:pic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6550" y="4140200"/>
            <a:ext cx="2044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円/楕円 138"/>
          <p:cNvSpPr/>
          <p:nvPr/>
        </p:nvSpPr>
        <p:spPr>
          <a:xfrm>
            <a:off x="4527550" y="3517900"/>
            <a:ext cx="400050" cy="266700"/>
          </a:xfrm>
          <a:prstGeom prst="ellipse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3049666" y="4171620"/>
            <a:ext cx="1155700" cy="26670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286910" y="4159588"/>
            <a:ext cx="1155700" cy="266700"/>
          </a:xfrm>
          <a:prstGeom prst="ellipse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4083050" y="3517900"/>
            <a:ext cx="400050" cy="26670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6070600" cy="628650"/>
          </a:xfrm>
        </p:spPr>
        <p:txBody>
          <a:bodyPr>
            <a:noAutofit/>
          </a:bodyPr>
          <a:lstStyle/>
          <a:p>
            <a:pPr lvl="0"/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/>
            </a:r>
            <a:b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</a:b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/>
            </a:r>
            <a:b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</a:b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/>
            </a:r>
            <a:b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</a:b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J/</a:t>
            </a:r>
            <a:r>
              <a:rPr lang="en-US" altLang="ja-JP" sz="3600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ψΦ</a:t>
            </a: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: B</a:t>
            </a:r>
            <a:r>
              <a:rPr lang="en-US" altLang="ja-JP" sz="3600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</a:t>
            </a: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golden mode</a:t>
            </a:r>
            <a:endParaRPr lang="en-US" altLang="ja-JP" sz="3600" dirty="0"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2927350" y="6096000"/>
          <a:ext cx="3633788" cy="714691"/>
        </p:xfrm>
        <a:graphic>
          <a:graphicData uri="http://schemas.openxmlformats.org/presentationml/2006/ole">
            <p:oleObj spid="_x0000_s124931" name="数式" r:id="rId12" imgW="2450880" imgH="482400" progId="Equation.3">
              <p:embed/>
            </p:oleObj>
          </a:graphicData>
        </a:graphic>
      </p:graphicFrame>
      <p:sp>
        <p:nvSpPr>
          <p:cNvPr id="97" name="テキスト ボックス 96"/>
          <p:cNvSpPr txBox="1"/>
          <p:nvPr/>
        </p:nvSpPr>
        <p:spPr>
          <a:xfrm>
            <a:off x="2742194" y="377387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β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>
                <a:solidFill>
                  <a:srgbClr val="FF0000"/>
                </a:solidFill>
              </a:rPr>
              <a:t>=0</a:t>
            </a:r>
            <a:r>
              <a:rPr lang="ja-JP" altLang="en-US" dirty="0" smtClean="0">
                <a:solidFill>
                  <a:srgbClr val="FF0000"/>
                </a:solidFill>
              </a:rPr>
              <a:t>と仮定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15900" y="3606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崩壊長分布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93750" y="2823746"/>
            <a:ext cx="115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CP</a:t>
            </a:r>
            <a:r>
              <a:rPr kumimoji="1" lang="ja-JP" altLang="en-US" sz="1600" dirty="0" smtClean="0"/>
              <a:t>位相</a:t>
            </a:r>
            <a:endParaRPr kumimoji="1" lang="en-US" altLang="ja-JP" sz="1600" dirty="0" smtClean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49300" y="2584450"/>
            <a:ext cx="155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SM</a:t>
            </a:r>
            <a:r>
              <a:rPr lang="ja-JP" altLang="en-US" sz="1600" b="1" dirty="0" smtClean="0"/>
              <a:t> </a:t>
            </a:r>
            <a:r>
              <a:rPr lang="en-US" altLang="ja-JP" sz="1600" b="1" dirty="0" smtClean="0"/>
              <a:t>prediction:</a:t>
            </a:r>
            <a:endParaRPr kumimoji="1" lang="en-US" altLang="ja-JP" sz="1600" b="1" dirty="0" smtClean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793750" y="3073400"/>
            <a:ext cx="164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崩壊幅差</a:t>
            </a:r>
            <a:endParaRPr kumimoji="1" lang="en-US" altLang="ja-JP" sz="1600" dirty="0" smtClean="0"/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461500" y="6238875"/>
            <a:ext cx="5000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テキスト ボックス 125"/>
          <p:cNvSpPr txBox="1"/>
          <p:nvPr/>
        </p:nvSpPr>
        <p:spPr>
          <a:xfrm>
            <a:off x="4397611" y="412546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CP-odd</a:t>
            </a:r>
            <a:endParaRPr kumimoji="1" lang="ja-JP" altLang="en-US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134895" y="4125466"/>
            <a:ext cx="9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CP-even</a:t>
            </a:r>
            <a:endParaRPr kumimoji="1" lang="ja-JP" altLang="en-US" dirty="0"/>
          </a:p>
        </p:txBody>
      </p:sp>
      <p:pic>
        <p:nvPicPr>
          <p:cNvPr id="128" name="図 12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10439400" y="5607050"/>
            <a:ext cx="2819087" cy="184809"/>
          </a:xfrm>
          <a:prstGeom prst="rect">
            <a:avLst/>
          </a:prstGeom>
        </p:spPr>
      </p:pic>
      <p:sp>
        <p:nvSpPr>
          <p:cNvPr id="130" name="テキスト ボックス 129"/>
          <p:cNvSpPr txBox="1"/>
          <p:nvPr/>
        </p:nvSpPr>
        <p:spPr>
          <a:xfrm>
            <a:off x="2894234" y="4487774"/>
            <a:ext cx="2518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崩壊生成物の角度情報より、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B</a:t>
            </a:r>
            <a:r>
              <a:rPr lang="en-US" altLang="ja-JP" sz="1400" baseline="-25000" dirty="0" smtClean="0"/>
              <a:t>S</a:t>
            </a:r>
            <a:r>
              <a:rPr lang="en-US" altLang="ja-JP" sz="1400" dirty="0" smtClean="0">
                <a:sym typeface="Wingdings" pitchFamily="2" charset="2"/>
              </a:rPr>
              <a:t></a:t>
            </a:r>
            <a:r>
              <a:rPr lang="en-US" altLang="ja-JP" sz="1400" dirty="0" smtClean="0"/>
              <a:t>J/</a:t>
            </a:r>
            <a:r>
              <a:rPr lang="en-US" altLang="ja-JP" sz="1400" dirty="0" err="1" smtClean="0"/>
              <a:t>ψΦ</a:t>
            </a:r>
            <a:r>
              <a:rPr lang="ja-JP" altLang="en-US" sz="1400" dirty="0" smtClean="0"/>
              <a:t>崩壊の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CP</a:t>
            </a:r>
            <a:r>
              <a:rPr kumimoji="1" lang="ja-JP" altLang="en-US" sz="1400" dirty="0" smtClean="0"/>
              <a:t>パリティ比を得る</a:t>
            </a:r>
            <a:endParaRPr kumimoji="1" lang="ja-JP" altLang="en-US" sz="1400" dirty="0"/>
          </a:p>
        </p:txBody>
      </p:sp>
      <p:cxnSp>
        <p:nvCxnSpPr>
          <p:cNvPr id="132" name="直線矢印コネクタ 131"/>
          <p:cNvCxnSpPr/>
          <p:nvPr/>
        </p:nvCxnSpPr>
        <p:spPr>
          <a:xfrm rot="10800000">
            <a:off x="927100" y="5162550"/>
            <a:ext cx="51562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1327150" y="5740400"/>
            <a:ext cx="4711700" cy="889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図 13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49650" y="3562350"/>
            <a:ext cx="1312847" cy="168146"/>
          </a:xfrm>
          <a:prstGeom prst="rect">
            <a:avLst/>
          </a:prstGeom>
          <a:noFill/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75629" y="2310063"/>
            <a:ext cx="2542235" cy="178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9" name="テキスト ボックス 148"/>
          <p:cNvSpPr txBox="1"/>
          <p:nvPr/>
        </p:nvSpPr>
        <p:spPr>
          <a:xfrm rot="234064">
            <a:off x="4429282" y="5238899"/>
            <a:ext cx="88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CP-even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712762" y="5757446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accent1">
                    <a:lumMod val="75000"/>
                  </a:schemeClr>
                </a:solidFill>
              </a:rPr>
              <a:t>CP-odd</a:t>
            </a:r>
            <a:endParaRPr kumimoji="1" lang="ja-JP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6866692" y="2496548"/>
            <a:ext cx="800100" cy="75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6" name="直線コネクタ 155"/>
          <p:cNvCxnSpPr>
            <a:stCxn id="137" idx="2"/>
          </p:cNvCxnSpPr>
          <p:nvPr/>
        </p:nvCxnSpPr>
        <p:spPr>
          <a:xfrm rot="5400000">
            <a:off x="3841954" y="3846932"/>
            <a:ext cx="480557" cy="247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>
            <a:stCxn id="139" idx="4"/>
            <a:endCxn id="126" idx="0"/>
          </p:cNvCxnSpPr>
          <p:nvPr/>
        </p:nvCxnSpPr>
        <p:spPr>
          <a:xfrm rot="16200000" flipH="1">
            <a:off x="4611050" y="3901124"/>
            <a:ext cx="340866" cy="107817"/>
          </a:xfrm>
          <a:prstGeom prst="line">
            <a:avLst/>
          </a:prstGeom>
          <a:ln>
            <a:solidFill>
              <a:schemeClr val="accent2"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グループ化 164"/>
          <p:cNvGrpSpPr/>
          <p:nvPr/>
        </p:nvGrpSpPr>
        <p:grpSpPr>
          <a:xfrm>
            <a:off x="10528300" y="1517650"/>
            <a:ext cx="7880355" cy="1455364"/>
            <a:chOff x="203195" y="1618036"/>
            <a:chExt cx="7880355" cy="1455364"/>
          </a:xfrm>
        </p:grpSpPr>
        <p:pic>
          <p:nvPicPr>
            <p:cNvPr id="166" name="Picture 3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4800" y="1749136"/>
              <a:ext cx="5949950" cy="131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" name="AutoShape 30"/>
            <p:cNvSpPr>
              <a:spLocks noChangeAspect="1" noChangeArrowheads="1" noTextEdit="1"/>
            </p:cNvSpPr>
            <p:nvPr/>
          </p:nvSpPr>
          <p:spPr bwMode="auto">
            <a:xfrm>
              <a:off x="304800" y="1749136"/>
              <a:ext cx="5943600" cy="131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3905250" y="1739900"/>
              <a:ext cx="22225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3949700" y="2762250"/>
              <a:ext cx="177800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5422900" y="1638297"/>
              <a:ext cx="457203" cy="457203"/>
            </a:xfrm>
            <a:prstGeom prst="ellipse">
              <a:avLst/>
            </a:prstGeom>
            <a:gradFill>
              <a:gsLst>
                <a:gs pos="1000">
                  <a:srgbClr val="8DD2FD"/>
                </a:gs>
                <a:gs pos="100000">
                  <a:srgbClr val="00009E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5467350" y="1651000"/>
              <a:ext cx="379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2" name="Line 34"/>
            <p:cNvSpPr>
              <a:spLocks noChangeShapeType="1"/>
            </p:cNvSpPr>
            <p:nvPr/>
          </p:nvSpPr>
          <p:spPr bwMode="auto">
            <a:xfrm>
              <a:off x="299890" y="1873250"/>
              <a:ext cx="0" cy="1066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Line 35"/>
            <p:cNvSpPr>
              <a:spLocks noChangeShapeType="1"/>
            </p:cNvSpPr>
            <p:nvPr/>
          </p:nvSpPr>
          <p:spPr bwMode="auto">
            <a:xfrm>
              <a:off x="3200400" y="1772948"/>
              <a:ext cx="3048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Line 36"/>
            <p:cNvSpPr>
              <a:spLocks noChangeShapeType="1"/>
            </p:cNvSpPr>
            <p:nvPr/>
          </p:nvSpPr>
          <p:spPr bwMode="auto">
            <a:xfrm>
              <a:off x="6089650" y="1772948"/>
              <a:ext cx="3048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Line 38"/>
            <p:cNvSpPr>
              <a:spLocks noChangeShapeType="1"/>
            </p:cNvSpPr>
            <p:nvPr/>
          </p:nvSpPr>
          <p:spPr bwMode="auto">
            <a:xfrm flipH="1">
              <a:off x="3200400" y="2382548"/>
              <a:ext cx="3048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Line 40"/>
            <p:cNvSpPr>
              <a:spLocks noChangeShapeType="1"/>
            </p:cNvSpPr>
            <p:nvPr/>
          </p:nvSpPr>
          <p:spPr bwMode="auto">
            <a:xfrm flipH="1">
              <a:off x="6096000" y="2382548"/>
              <a:ext cx="3048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Line 41"/>
            <p:cNvSpPr>
              <a:spLocks noChangeShapeType="1"/>
            </p:cNvSpPr>
            <p:nvPr/>
          </p:nvSpPr>
          <p:spPr bwMode="auto">
            <a:xfrm>
              <a:off x="3886200" y="1849148"/>
              <a:ext cx="0" cy="1066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Text Box 42"/>
            <p:cNvSpPr txBox="1">
              <a:spLocks noChangeArrowheads="1"/>
            </p:cNvSpPr>
            <p:nvPr/>
          </p:nvSpPr>
          <p:spPr bwMode="auto">
            <a:xfrm>
              <a:off x="3505200" y="2165061"/>
              <a:ext cx="3317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  <a:ea typeface="ＭＳ Ｐゴシック" pitchFamily="50" charset="-128"/>
                </a:rPr>
                <a:t>+</a:t>
              </a:r>
            </a:p>
          </p:txBody>
        </p:sp>
        <p:grpSp>
          <p:nvGrpSpPr>
            <p:cNvPr id="179" name="グループ化 36"/>
            <p:cNvGrpSpPr/>
            <p:nvPr/>
          </p:nvGrpSpPr>
          <p:grpSpPr>
            <a:xfrm>
              <a:off x="325290" y="1935446"/>
              <a:ext cx="474810" cy="457203"/>
              <a:chOff x="428596" y="4500571"/>
              <a:chExt cx="474810" cy="457203"/>
            </a:xfrm>
          </p:grpSpPr>
          <p:sp>
            <p:nvSpPr>
              <p:cNvPr id="213" name="円/楕円 212"/>
              <p:cNvSpPr>
                <a:spLocks/>
              </p:cNvSpPr>
              <p:nvPr/>
            </p:nvSpPr>
            <p:spPr>
              <a:xfrm>
                <a:off x="428597" y="4500571"/>
                <a:ext cx="457203" cy="457203"/>
              </a:xfrm>
              <a:prstGeom prst="ellipse">
                <a:avLst/>
              </a:prstGeom>
              <a:gradFill>
                <a:gsLst>
                  <a:gs pos="1000">
                    <a:srgbClr val="8DD2FD"/>
                  </a:gs>
                  <a:gs pos="100000">
                    <a:srgbClr val="00009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b="1" dirty="0"/>
              </a:p>
            </p:txBody>
          </p:sp>
          <p:sp>
            <p:nvSpPr>
              <p:cNvPr id="214" name="テキスト ボックス 213"/>
              <p:cNvSpPr txBox="1"/>
              <p:nvPr/>
            </p:nvSpPr>
            <p:spPr>
              <a:xfrm>
                <a:off x="428596" y="4524942"/>
                <a:ext cx="4748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  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s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0" name="円/楕円 179"/>
            <p:cNvSpPr/>
            <p:nvPr/>
          </p:nvSpPr>
          <p:spPr>
            <a:xfrm>
              <a:off x="325291" y="2335496"/>
              <a:ext cx="457203" cy="45720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dk2">
                    <a:shade val="35000"/>
                    <a:satMod val="15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b</a:t>
              </a:r>
              <a:endParaRPr kumimoji="1" lang="ja-JP" altLang="en-US" sz="2000" b="1" dirty="0"/>
            </a:p>
          </p:txBody>
        </p:sp>
        <p:sp>
          <p:nvSpPr>
            <p:cNvPr id="181" name="円/楕円 180"/>
            <p:cNvSpPr/>
            <p:nvPr/>
          </p:nvSpPr>
          <p:spPr>
            <a:xfrm>
              <a:off x="2711450" y="2451100"/>
              <a:ext cx="457203" cy="457203"/>
            </a:xfrm>
            <a:prstGeom prst="ellipse">
              <a:avLst/>
            </a:prstGeom>
            <a:gradFill>
              <a:gsLst>
                <a:gs pos="1000">
                  <a:srgbClr val="8DD2FD"/>
                </a:gs>
                <a:gs pos="100000">
                  <a:srgbClr val="00009E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2978150" y="2305047"/>
              <a:ext cx="457203" cy="457203"/>
            </a:xfrm>
            <a:prstGeom prst="ellipse">
              <a:avLst/>
            </a:prstGeom>
            <a:gradFill>
              <a:gsLst>
                <a:gs pos="1000">
                  <a:srgbClr val="8DD2FD"/>
                </a:gs>
                <a:gs pos="100000">
                  <a:srgbClr val="00009E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/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3022600" y="2317750"/>
              <a:ext cx="379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2609847" y="1651000"/>
              <a:ext cx="457203" cy="457203"/>
            </a:xfrm>
            <a:prstGeom prst="ellipse">
              <a:avLst/>
            </a:prstGeom>
            <a:gradFill>
              <a:gsLst>
                <a:gs pos="0">
                  <a:srgbClr val="EEE800"/>
                </a:gs>
                <a:gs pos="100000">
                  <a:srgbClr val="48460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2978151" y="1873250"/>
              <a:ext cx="457203" cy="457203"/>
            </a:xfrm>
            <a:prstGeom prst="ellipse">
              <a:avLst/>
            </a:prstGeom>
            <a:gradFill>
              <a:gsLst>
                <a:gs pos="0">
                  <a:srgbClr val="EEE800"/>
                </a:gs>
                <a:gs pos="100000">
                  <a:srgbClr val="48460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2776102" y="2511235"/>
              <a:ext cx="379848" cy="2954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2731652" y="2451100"/>
              <a:ext cx="379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8" name="直線コネクタ 187"/>
            <p:cNvCxnSpPr/>
            <p:nvPr/>
          </p:nvCxnSpPr>
          <p:spPr>
            <a:xfrm>
              <a:off x="479424" y="245110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2844800" y="254000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>
              <a:off x="3146424" y="200660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円/楕円 190"/>
            <p:cNvSpPr/>
            <p:nvPr/>
          </p:nvSpPr>
          <p:spPr>
            <a:xfrm>
              <a:off x="203195" y="1873250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円/楕円 191"/>
            <p:cNvSpPr/>
            <p:nvPr/>
          </p:nvSpPr>
          <p:spPr>
            <a:xfrm rot="18145812">
              <a:off x="2671637" y="1548186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 rot="3476540">
              <a:off x="2732508" y="2127133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円/楕円 193"/>
            <p:cNvSpPr/>
            <p:nvPr/>
          </p:nvSpPr>
          <p:spPr>
            <a:xfrm>
              <a:off x="5689600" y="1860547"/>
              <a:ext cx="457203" cy="457203"/>
            </a:xfrm>
            <a:prstGeom prst="ellipse">
              <a:avLst/>
            </a:prstGeom>
            <a:gradFill>
              <a:gsLst>
                <a:gs pos="1000">
                  <a:srgbClr val="8DD2FD"/>
                </a:gs>
                <a:gs pos="100000">
                  <a:srgbClr val="00009E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/>
            </a:p>
          </p:txBody>
        </p:sp>
        <p:sp>
          <p:nvSpPr>
            <p:cNvPr id="195" name="円/楕円 194"/>
            <p:cNvSpPr/>
            <p:nvPr/>
          </p:nvSpPr>
          <p:spPr>
            <a:xfrm>
              <a:off x="5778500" y="2228850"/>
              <a:ext cx="457203" cy="457203"/>
            </a:xfrm>
            <a:prstGeom prst="ellipse">
              <a:avLst/>
            </a:prstGeom>
            <a:gradFill>
              <a:gsLst>
                <a:gs pos="0">
                  <a:srgbClr val="EEE800"/>
                </a:gs>
                <a:gs pos="100000">
                  <a:srgbClr val="48460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196" name="円/楕円 195"/>
            <p:cNvSpPr/>
            <p:nvPr/>
          </p:nvSpPr>
          <p:spPr>
            <a:xfrm>
              <a:off x="5556250" y="2540000"/>
              <a:ext cx="457203" cy="457203"/>
            </a:xfrm>
            <a:prstGeom prst="ellipse">
              <a:avLst/>
            </a:prstGeom>
            <a:gradFill>
              <a:gsLst>
                <a:gs pos="0">
                  <a:srgbClr val="EEE800"/>
                </a:gs>
                <a:gs pos="100000">
                  <a:srgbClr val="484600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5754252" y="1920682"/>
              <a:ext cx="379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 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8" name="直線コネクタ 197"/>
            <p:cNvCxnSpPr/>
            <p:nvPr/>
          </p:nvCxnSpPr>
          <p:spPr>
            <a:xfrm>
              <a:off x="5822950" y="1949447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5724523" y="267335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円/楕円 199"/>
            <p:cNvSpPr/>
            <p:nvPr/>
          </p:nvSpPr>
          <p:spPr>
            <a:xfrm rot="18145812">
              <a:off x="5427537" y="1503736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円/楕円 200"/>
            <p:cNvSpPr/>
            <p:nvPr/>
          </p:nvSpPr>
          <p:spPr>
            <a:xfrm rot="2492872">
              <a:off x="5550965" y="2135496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テキスト ボックス 201"/>
            <p:cNvSpPr txBox="1"/>
            <p:nvPr/>
          </p:nvSpPr>
          <p:spPr>
            <a:xfrm>
              <a:off x="5709802" y="1860547"/>
              <a:ext cx="379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3" name="グループ化 88"/>
            <p:cNvGrpSpPr/>
            <p:nvPr/>
          </p:nvGrpSpPr>
          <p:grpSpPr>
            <a:xfrm>
              <a:off x="3925740" y="1917700"/>
              <a:ext cx="474810" cy="457203"/>
              <a:chOff x="428596" y="4500571"/>
              <a:chExt cx="474810" cy="457203"/>
            </a:xfrm>
          </p:grpSpPr>
          <p:sp>
            <p:nvSpPr>
              <p:cNvPr id="211" name="円/楕円 210"/>
              <p:cNvSpPr>
                <a:spLocks/>
              </p:cNvSpPr>
              <p:nvPr/>
            </p:nvSpPr>
            <p:spPr>
              <a:xfrm>
                <a:off x="428597" y="4500571"/>
                <a:ext cx="457203" cy="457203"/>
              </a:xfrm>
              <a:prstGeom prst="ellipse">
                <a:avLst/>
              </a:prstGeom>
              <a:gradFill>
                <a:gsLst>
                  <a:gs pos="1000">
                    <a:srgbClr val="8DD2FD"/>
                  </a:gs>
                  <a:gs pos="100000">
                    <a:srgbClr val="00009E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b="1" dirty="0"/>
              </a:p>
            </p:txBody>
          </p:sp>
          <p:sp>
            <p:nvSpPr>
              <p:cNvPr id="212" name="テキスト ボックス 211"/>
              <p:cNvSpPr txBox="1"/>
              <p:nvPr/>
            </p:nvSpPr>
            <p:spPr>
              <a:xfrm>
                <a:off x="428596" y="4524942"/>
                <a:ext cx="4748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  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s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4" name="円/楕円 203"/>
            <p:cNvSpPr/>
            <p:nvPr/>
          </p:nvSpPr>
          <p:spPr>
            <a:xfrm>
              <a:off x="3925741" y="2317750"/>
              <a:ext cx="457203" cy="45720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dk2">
                    <a:shade val="35000"/>
                    <a:satMod val="15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/>
                <a:t>b</a:t>
              </a:r>
              <a:endParaRPr kumimoji="1" lang="ja-JP" altLang="en-US" sz="2000" b="1" dirty="0"/>
            </a:p>
          </p:txBody>
        </p:sp>
        <p:cxnSp>
          <p:nvCxnSpPr>
            <p:cNvPr id="205" name="直線コネクタ 204"/>
            <p:cNvCxnSpPr/>
            <p:nvPr/>
          </p:nvCxnSpPr>
          <p:spPr>
            <a:xfrm>
              <a:off x="4079874" y="2406650"/>
              <a:ext cx="142876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円/楕円 205"/>
            <p:cNvSpPr/>
            <p:nvPr/>
          </p:nvSpPr>
          <p:spPr>
            <a:xfrm>
              <a:off x="3816350" y="1873250"/>
              <a:ext cx="685805" cy="914406"/>
            </a:xfrm>
            <a:prstGeom prst="ellipse">
              <a:avLst/>
            </a:prstGeom>
            <a:gradFill>
              <a:gsLst>
                <a:gs pos="81000">
                  <a:schemeClr val="accent2">
                    <a:tint val="60000"/>
                    <a:satMod val="160000"/>
                    <a:alpha val="0"/>
                  </a:schemeClr>
                </a:gs>
                <a:gs pos="50000">
                  <a:schemeClr val="accent2">
                    <a:tint val="86000"/>
                    <a:satMod val="160000"/>
                    <a:alpha val="31000"/>
                  </a:schemeClr>
                </a:gs>
                <a:gs pos="35000">
                  <a:schemeClr val="accent2">
                    <a:shade val="40000"/>
                    <a:satMod val="160000"/>
                    <a:alpha val="14000"/>
                  </a:schemeClr>
                </a:gs>
              </a:gsLst>
            </a:gradFill>
            <a:ln>
              <a:solidFill>
                <a:schemeClr val="tx1">
                  <a:alpha val="26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テキスト ボックス 206"/>
            <p:cNvSpPr txBox="1"/>
            <p:nvPr/>
          </p:nvSpPr>
          <p:spPr>
            <a:xfrm>
              <a:off x="771828" y="1637268"/>
              <a:ext cx="4283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rgbClr val="FF0000"/>
                  </a:solidFill>
                </a:rPr>
                <a:t>V</a:t>
              </a:r>
              <a:r>
                <a:rPr kumimoji="1" lang="en-US" altLang="ja-JP" b="1" baseline="-25000" dirty="0" err="1" smtClean="0">
                  <a:solidFill>
                    <a:srgbClr val="FF0000"/>
                  </a:solidFill>
                </a:rPr>
                <a:t>ts</a:t>
              </a:r>
              <a:endParaRPr kumimoji="1" lang="ja-JP" alt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08" name="テキスト ボックス 207"/>
            <p:cNvSpPr txBox="1"/>
            <p:nvPr/>
          </p:nvSpPr>
          <p:spPr>
            <a:xfrm>
              <a:off x="1689100" y="2704068"/>
              <a:ext cx="5180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V</a:t>
              </a:r>
              <a:r>
                <a:rPr kumimoji="1" lang="en-US" altLang="ja-JP" b="1" baseline="30000" dirty="0" smtClean="0">
                  <a:solidFill>
                    <a:srgbClr val="FF0000"/>
                  </a:solidFill>
                </a:rPr>
                <a:t>*</a:t>
              </a:r>
              <a:r>
                <a:rPr kumimoji="1" lang="en-US" altLang="ja-JP" b="1" baseline="-25000" dirty="0" err="1" smtClean="0">
                  <a:solidFill>
                    <a:srgbClr val="FF0000"/>
                  </a:solidFill>
                </a:rPr>
                <a:t>ts</a:t>
              </a:r>
              <a:endParaRPr kumimoji="1" lang="ja-JP" altLang="en-US" b="1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209" name="Picture 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654628" y="1870605"/>
              <a:ext cx="1428922" cy="10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0" name="Text Box 42"/>
            <p:cNvSpPr txBox="1">
              <a:spLocks noChangeArrowheads="1"/>
            </p:cNvSpPr>
            <p:nvPr/>
          </p:nvSpPr>
          <p:spPr bwMode="auto">
            <a:xfrm>
              <a:off x="6373812" y="2187575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ea typeface="ＭＳ Ｐゴシック" pitchFamily="50" charset="-128"/>
                </a:rPr>
                <a:t>=</a:t>
              </a:r>
              <a:endParaRPr lang="en-US" altLang="ja-JP" dirty="0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</p:grpSp>
      <p:pic>
        <p:nvPicPr>
          <p:cNvPr id="84" name="図 8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70499" y="2920647"/>
            <a:ext cx="2723819" cy="192619"/>
          </a:xfrm>
          <a:prstGeom prst="rect">
            <a:avLst/>
          </a:prstGeom>
          <a:noFill/>
        </p:spPr>
      </p:pic>
      <p:pic>
        <p:nvPicPr>
          <p:cNvPr id="86" name="図 8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38469" y="3166888"/>
            <a:ext cx="2179323" cy="201976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/>
          <p:nvPr/>
        </p:nvSpPr>
        <p:spPr>
          <a:xfrm>
            <a:off x="438150" y="686653"/>
            <a:ext cx="3919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</a:t>
            </a:r>
            <a:r>
              <a:rPr kumimoji="1" lang="en-US" altLang="ja-JP" sz="1600" baseline="30000" dirty="0" smtClean="0"/>
              <a:t>0</a:t>
            </a:r>
            <a:r>
              <a:rPr kumimoji="1" lang="ja-JP" altLang="en-US" sz="1600" dirty="0" smtClean="0"/>
              <a:t>における</a:t>
            </a:r>
            <a:r>
              <a:rPr kumimoji="1" lang="en-US" altLang="ja-JP" sz="1600" dirty="0" smtClean="0"/>
              <a:t>J/</a:t>
            </a:r>
            <a:r>
              <a:rPr kumimoji="1" lang="en-US" altLang="ja-JP" sz="1600" dirty="0" err="1" smtClean="0"/>
              <a:t>ψ</a:t>
            </a:r>
            <a:r>
              <a:rPr lang="en-US" altLang="ja-JP" sz="1600" dirty="0" err="1" smtClean="0"/>
              <a:t>K</a:t>
            </a:r>
            <a:r>
              <a:rPr lang="en-US" altLang="ja-JP" sz="1600" baseline="-25000" dirty="0" err="1" smtClean="0"/>
              <a:t>S</a:t>
            </a:r>
            <a:r>
              <a:rPr lang="ja-JP" altLang="en-US" sz="1600" dirty="0" smtClean="0"/>
              <a:t>同様、</a:t>
            </a:r>
            <a:endParaRPr lang="en-US" altLang="ja-JP" sz="1600" dirty="0" smtClean="0"/>
          </a:p>
          <a:p>
            <a:r>
              <a:rPr lang="ja-JP" altLang="en-US" sz="1600" dirty="0" smtClean="0"/>
              <a:t>崩壊の位相に理論的不定性が小さく、</a:t>
            </a:r>
            <a:endParaRPr lang="en-US" altLang="ja-JP" sz="1600" dirty="0" smtClean="0"/>
          </a:p>
          <a:p>
            <a:r>
              <a:rPr lang="en-US" altLang="ja-JP" sz="1600" dirty="0" smtClean="0"/>
              <a:t>BB</a:t>
            </a:r>
            <a:r>
              <a:rPr lang="ja-JP" altLang="en-US" sz="1600" dirty="0" smtClean="0"/>
              <a:t>振動の位相</a:t>
            </a:r>
            <a:r>
              <a:rPr kumimoji="1" lang="ja-JP" altLang="en-US" sz="1600" dirty="0" smtClean="0"/>
              <a:t>を測定するのに適している</a:t>
            </a:r>
            <a:endParaRPr kumimoji="1" lang="ja-JP" altLang="en-US" sz="1600" dirty="0"/>
          </a:p>
        </p:txBody>
      </p:sp>
      <p:sp>
        <p:nvSpPr>
          <p:cNvPr id="88" name="スライド番号プレースホルダ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5"/>
          <a:srcRect l="3590" t="2414" r="4103"/>
          <a:stretch>
            <a:fillRect/>
          </a:stretch>
        </p:blipFill>
        <p:spPr bwMode="auto">
          <a:xfrm>
            <a:off x="4291745" y="2989515"/>
            <a:ext cx="3836255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角丸四角形 25"/>
          <p:cNvSpPr/>
          <p:nvPr/>
        </p:nvSpPr>
        <p:spPr>
          <a:xfrm>
            <a:off x="1460500" y="5607050"/>
            <a:ext cx="2933700" cy="8001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4150" y="701156"/>
            <a:ext cx="4076700" cy="20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749300" y="6350"/>
            <a:ext cx="7112000" cy="666750"/>
          </a:xfrm>
        </p:spPr>
        <p:txBody>
          <a:bodyPr>
            <a:noAutofit/>
          </a:bodyPr>
          <a:lstStyle/>
          <a:p>
            <a:r>
              <a:rPr lang="en-US" altLang="ja-JP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sz="4000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</a:t>
            </a:r>
            <a:r>
              <a:rPr lang="en-US" altLang="ja-JP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J/</a:t>
            </a:r>
            <a:r>
              <a:rPr lang="en-US" altLang="ja-JP" sz="4000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ψΦ</a:t>
            </a:r>
            <a:r>
              <a:rPr lang="en-US" altLang="ja-JP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CP</a:t>
            </a:r>
            <a:r>
              <a:rPr lang="ja-JP" altLang="en-US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非保存位相測定</a:t>
            </a:r>
            <a:endParaRPr lang="en-US" altLang="ja-JP" sz="4000" dirty="0"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7"/>
          <a:srcRect t="2075" r="4932"/>
          <a:stretch>
            <a:fillRect/>
          </a:stretch>
        </p:blipFill>
        <p:spPr bwMode="auto">
          <a:xfrm>
            <a:off x="689" y="939800"/>
            <a:ext cx="3726761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3683000" y="2673350"/>
            <a:ext cx="111125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 rot="1321925">
            <a:off x="3751641" y="2343601"/>
            <a:ext cx="1124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ea typeface="ＭＳ Ｐゴシック" pitchFamily="50" charset="-128"/>
              </a:rPr>
              <a:t>フレーバー</a:t>
            </a:r>
            <a:endParaRPr lang="en-US" altLang="ja-JP" sz="1600" b="1" dirty="0" smtClean="0">
              <a:ea typeface="ＭＳ Ｐゴシック" pitchFamily="50" charset="-128"/>
            </a:endParaRPr>
          </a:p>
          <a:p>
            <a:r>
              <a:rPr lang="ja-JP" altLang="en-US" sz="1600" b="1" dirty="0" smtClean="0">
                <a:ea typeface="ＭＳ Ｐゴシック" pitchFamily="50" charset="-128"/>
              </a:rPr>
              <a:t>同定</a:t>
            </a:r>
            <a:endParaRPr lang="en-US" altLang="ja-JP" sz="1600" b="1" dirty="0">
              <a:ea typeface="ＭＳ Ｐゴシック" pitchFamily="50" charset="-128"/>
            </a:endParaRP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671512" y="717550"/>
            <a:ext cx="2761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>
                <a:ea typeface="ＭＳ Ｐゴシック" pitchFamily="50" charset="-128"/>
              </a:rPr>
              <a:t>CDF Run II Preliminary L = 1.7 fb</a:t>
            </a:r>
            <a:r>
              <a:rPr lang="en-US" altLang="ja-JP" sz="1400" b="1" baseline="30000" dirty="0">
                <a:ea typeface="ＭＳ Ｐゴシック" pitchFamily="50" charset="-128"/>
              </a:rPr>
              <a:t>-1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60400" y="4051300"/>
            <a:ext cx="1149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ea typeface="ＭＳ Ｐゴシック" pitchFamily="50" charset="-128"/>
              </a:rPr>
              <a:t>arXiv:0712.2348</a:t>
            </a:r>
            <a:endParaRPr lang="en-US" altLang="ja-JP" sz="1000" dirty="0">
              <a:ea typeface="ＭＳ Ｐゴシック" pitchFamily="50" charset="-128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927100" y="2365375"/>
            <a:ext cx="106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allowed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547813" y="3340100"/>
            <a:ext cx="1246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excluded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7000" y="4229100"/>
            <a:ext cx="2687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UNTAGGED analysis: </a:t>
            </a:r>
          </a:p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S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initial flavor</a:t>
            </a:r>
            <a:r>
              <a:rPr kumimoji="1" lang="ja-JP" altLang="en-US" dirty="0" smtClean="0"/>
              <a:t>を見ない</a:t>
            </a:r>
            <a:endParaRPr kumimoji="1" lang="ja-JP" altLang="en-US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838700" y="6472079"/>
            <a:ext cx="1200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ea typeface="ＭＳ Ｐゴシック" pitchFamily="50" charset="-128"/>
              </a:rPr>
              <a:t>arXiv:0712.2397</a:t>
            </a:r>
            <a:endParaRPr lang="en-US" altLang="ja-JP" sz="1000" dirty="0"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50050" y="88161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e</a:t>
            </a:r>
            <a:r>
              <a:rPr lang="en-US" altLang="ja-JP" dirty="0" smtClean="0">
                <a:ea typeface="ＭＳ Ｐゴシック" pitchFamily="50" charset="-128"/>
              </a:rPr>
              <a:t>D</a:t>
            </a:r>
            <a:r>
              <a:rPr lang="en-US" altLang="ja-JP" baseline="30000" dirty="0" smtClean="0">
                <a:ea typeface="ＭＳ Ｐゴシック" pitchFamily="50" charset="-128"/>
              </a:rPr>
              <a:t>2</a:t>
            </a:r>
            <a:r>
              <a:rPr lang="en-US" altLang="ja-JP" dirty="0" smtClean="0">
                <a:ea typeface="ＭＳ Ｐゴシック" pitchFamily="50" charset="-128"/>
              </a:rPr>
              <a:t> ~ 4.5% 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71750" y="489585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不定性が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著しく減少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16200000" flipV="1">
            <a:off x="1349375" y="3140075"/>
            <a:ext cx="1778000" cy="155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6200000" flipV="1">
            <a:off x="1060450" y="2806700"/>
            <a:ext cx="2489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V="1">
            <a:off x="1638300" y="3429000"/>
            <a:ext cx="26225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 flipH="1" flipV="1">
            <a:off x="2172494" y="3917950"/>
            <a:ext cx="1732756" cy="45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3994150" y="4451389"/>
            <a:ext cx="3022599" cy="755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994150" y="5118100"/>
            <a:ext cx="3422650" cy="22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045080" y="5918200"/>
            <a:ext cx="23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sz="1600" dirty="0" smtClean="0"/>
              <a:t>at 68% confidence level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461500" y="138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5" name="図 5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260600" y="1558925"/>
            <a:ext cx="1378308" cy="133350"/>
          </a:xfrm>
          <a:prstGeom prst="rect">
            <a:avLst/>
          </a:prstGeom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64456" y="5734049"/>
            <a:ext cx="2145796" cy="266701"/>
          </a:xfrm>
          <a:prstGeom prst="rect">
            <a:avLst/>
          </a:prstGeom>
          <a:noFill/>
        </p:spPr>
      </p:pic>
      <p:grpSp>
        <p:nvGrpSpPr>
          <p:cNvPr id="36" name="グループ化 35"/>
          <p:cNvGrpSpPr/>
          <p:nvPr/>
        </p:nvGrpSpPr>
        <p:grpSpPr>
          <a:xfrm>
            <a:off x="1319464" y="673100"/>
            <a:ext cx="6737684" cy="6172868"/>
            <a:chOff x="1331496" y="673100"/>
            <a:chExt cx="6737684" cy="6172868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2618874" y="673100"/>
              <a:ext cx="5450306" cy="6172868"/>
              <a:chOff x="2618874" y="673100"/>
              <a:chExt cx="5450306" cy="6172868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3693695" y="673100"/>
                <a:ext cx="4367463" cy="417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4559969" y="2667668"/>
                <a:ext cx="3509211" cy="417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3404937" y="4848727"/>
                <a:ext cx="3733801" cy="645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2618874" y="5233736"/>
                <a:ext cx="3509211" cy="3007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正方形/長方形 34"/>
            <p:cNvSpPr/>
            <p:nvPr/>
          </p:nvSpPr>
          <p:spPr>
            <a:xfrm>
              <a:off x="1331496" y="5498433"/>
              <a:ext cx="3509211" cy="110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4171950" y="3251200"/>
            <a:ext cx="3867150" cy="12446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003300"/>
            <a:ext cx="3733800" cy="3048000"/>
            <a:chOff x="3168" y="1344"/>
            <a:chExt cx="2352" cy="192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 l="1601" r="7138"/>
            <a:stretch>
              <a:fillRect/>
            </a:stretch>
          </p:blipFill>
          <p:spPr bwMode="auto">
            <a:xfrm>
              <a:off x="3168" y="1363"/>
              <a:ext cx="2352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456" y="1344"/>
              <a:ext cx="960" cy="172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38100" cmpd="dbl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428" y="2256"/>
              <a:ext cx="1036" cy="78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 cmpd="dbl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2602" y="0"/>
            <a:ext cx="7242048" cy="612140"/>
          </a:xfrm>
        </p:spPr>
        <p:txBody>
          <a:bodyPr/>
          <a:lstStyle/>
          <a:p>
            <a:r>
              <a:rPr lang="en-US" altLang="ja-JP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(Near)Future Prospects</a:t>
            </a:r>
            <a:endParaRPr kumimoji="1" lang="ja-JP" alt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25550" y="76200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ea typeface="ＭＳ Ｐゴシック" pitchFamily="50" charset="-128"/>
              </a:rPr>
              <a:t>Phys. Rev. D 76 , 057101 (2007 )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4597668"/>
            <a:ext cx="4344260" cy="22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1073150"/>
            <a:ext cx="2438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4127500" y="762000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D0 combined results@1fb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0400" y="1117600"/>
            <a:ext cx="1644650" cy="257810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 cmpd="dbl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250" y="4259818"/>
            <a:ext cx="22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CDF Prospects@6fb</a:t>
            </a:r>
            <a:r>
              <a:rPr kumimoji="1" lang="en-US" altLang="ja-JP" baseline="30000" dirty="0" smtClean="0"/>
              <a:t>-1</a:t>
            </a:r>
            <a:endParaRPr kumimoji="1" lang="ja-JP" altLang="en-US" baseline="300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 l="3590" t="2414" r="4103"/>
          <a:stretch>
            <a:fillRect/>
          </a:stretch>
        </p:blipFill>
        <p:spPr bwMode="auto">
          <a:xfrm>
            <a:off x="5471723" y="1828800"/>
            <a:ext cx="1322777" cy="13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 t="2075" r="4932"/>
          <a:stretch>
            <a:fillRect/>
          </a:stretch>
        </p:blipFill>
        <p:spPr bwMode="auto">
          <a:xfrm>
            <a:off x="4083050" y="1739900"/>
            <a:ext cx="1324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直線コネクタ 18"/>
          <p:cNvCxnSpPr/>
          <p:nvPr/>
        </p:nvCxnSpPr>
        <p:spPr>
          <a:xfrm rot="5400000">
            <a:off x="1616075" y="3006725"/>
            <a:ext cx="1955800" cy="133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327150" y="3873500"/>
            <a:ext cx="124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Favored…?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rot="5400000">
            <a:off x="3213698" y="5428456"/>
            <a:ext cx="15113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171950" y="3251200"/>
            <a:ext cx="3733800" cy="1289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Coming soon: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CDF/D0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 analysis w/ x2 data</a:t>
            </a:r>
            <a:endParaRPr lang="en-US" altLang="ja-JP" sz="2000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D0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 flavor tagged analysis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17782" y="581464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β</a:t>
            </a:r>
            <a:r>
              <a:rPr kumimoji="1" lang="en-US" altLang="ja-JP" b="1" baseline="-25000" dirty="0" err="1" smtClean="0"/>
              <a:t>S</a:t>
            </a:r>
            <a:r>
              <a:rPr kumimoji="1" lang="en-US" altLang="ja-JP" b="1" dirty="0" smtClean="0"/>
              <a:t>=0.02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14800" y="580292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β</a:t>
            </a:r>
            <a:r>
              <a:rPr kumimoji="1" lang="en-US" altLang="ja-JP" b="1" baseline="-25000" dirty="0" err="1" smtClean="0"/>
              <a:t>S</a:t>
            </a:r>
            <a:r>
              <a:rPr kumimoji="1" lang="en-US" altLang="ja-JP" b="1" dirty="0" smtClean="0"/>
              <a:t>=π/8</a:t>
            </a:r>
            <a:endParaRPr kumimoji="1" lang="ja-JP" altLang="en-US" b="1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Λ</a:t>
            </a:r>
            <a:r>
              <a:rPr lang="en-US" altLang="ja-JP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cap="none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pK</a:t>
            </a:r>
            <a:r>
              <a:rPr lang="en-US" altLang="ja-JP" cap="none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/Λ</a:t>
            </a:r>
            <a:r>
              <a:rPr lang="en-US" altLang="ja-JP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cap="none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pπ</a:t>
            </a:r>
            <a:r>
              <a:rPr lang="en-US" altLang="ja-JP" cap="none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 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41920" t="14876" r="31912" b="66487"/>
          <a:stretch>
            <a:fillRect/>
          </a:stretch>
        </p:blipFill>
        <p:spPr bwMode="auto">
          <a:xfrm>
            <a:off x="260350" y="1130300"/>
            <a:ext cx="3252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087562" y="1790686"/>
            <a:ext cx="1816126" cy="2082814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46498" y="1089011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ja-JP" sz="2000">
                <a:solidFill>
                  <a:schemeClr val="tx2"/>
                </a:solidFill>
                <a:ea typeface="ＭＳ Ｐゴシック" charset="-128"/>
                <a:sym typeface="Symbol" pitchFamily="18" charset="2"/>
              </a:rPr>
              <a:t></a:t>
            </a:r>
            <a:r>
              <a:rPr lang="en-US" altLang="ja-JP" sz="2000" baseline="30000">
                <a:solidFill>
                  <a:schemeClr val="tx2"/>
                </a:solidFill>
                <a:ea typeface="ＭＳ Ｐゴシック" charset="-128"/>
                <a:sym typeface="Symbol" pitchFamily="18" charset="2"/>
              </a:rPr>
              <a:t>0</a:t>
            </a:r>
            <a:r>
              <a:rPr lang="en-US" altLang="ja-JP" sz="2000" baseline="-25000">
                <a:solidFill>
                  <a:schemeClr val="tx2"/>
                </a:solidFill>
                <a:ea typeface="ＭＳ Ｐゴシック" charset="-128"/>
                <a:sym typeface="Symbol" pitchFamily="18" charset="2"/>
              </a:rPr>
              <a:t>b </a:t>
            </a:r>
            <a:r>
              <a:rPr lang="en-US" altLang="ja-JP" sz="2000">
                <a:solidFill>
                  <a:schemeClr val="tx2"/>
                </a:solidFill>
                <a:ea typeface="ＭＳ Ｐゴシック" charset="-128"/>
                <a:sym typeface="Symbol" pitchFamily="18" charset="2"/>
              </a:rPr>
              <a:t>mass region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46498" y="1089011"/>
            <a:ext cx="1143000" cy="6858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935162" y="341630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620962" y="341630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" y="5000636"/>
            <a:ext cx="7005656" cy="12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3534" y="3127380"/>
            <a:ext cx="2066718" cy="196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6975" y="3123800"/>
            <a:ext cx="2092611" cy="19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85720" y="6286520"/>
            <a:ext cx="5000660" cy="40011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b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バリオンにおける世界初の</a:t>
            </a:r>
            <a:r>
              <a:rPr lang="en-US" altLang="ja-JP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非対称度測定</a:t>
            </a:r>
            <a:r>
              <a:rPr lang="en-US" altLang="ja-JP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429256" y="6286520"/>
            <a:ext cx="2571768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理論予測値～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O(0.1)</a:t>
            </a:r>
            <a:endParaRPr lang="en-US" altLang="ja-JP" sz="1400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1166243"/>
            <a:ext cx="2089150" cy="199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 rot="20328248">
            <a:off x="3481790" y="2271022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pitchFamily="50" charset="-128"/>
              </a:rPr>
              <a:t>offline selection</a:t>
            </a:r>
            <a:r>
              <a:rPr lang="en-US" altLang="ja-JP" sz="1800" dirty="0">
                <a:ea typeface="ＭＳ Ｐゴシック" pitchFamily="50" charset="-128"/>
              </a:rPr>
              <a:t> 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460750" y="1962150"/>
            <a:ext cx="240030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638800" y="1299594"/>
            <a:ext cx="711200" cy="16002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6213475" y="1384300"/>
            <a:ext cx="2311400" cy="311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トリガー</a:t>
            </a:r>
            <a:r>
              <a:rPr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を通過した事象データ</a:t>
            </a:r>
            <a:endParaRPr lang="en-US" altLang="ja-JP" sz="14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</p:txBody>
      </p: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349250" y="628650"/>
            <a:ext cx="7245350" cy="1247794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Advanced analysis of charmless two body decays (B</a:t>
            </a:r>
            <a:r>
              <a:rPr lang="en-US" altLang="ja-JP" sz="16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(S)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en-US" altLang="ja-JP" sz="16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hh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)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60985" y="3434862"/>
            <a:ext cx="1334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pK</a:t>
            </a:r>
            <a:r>
              <a:rPr kumimoji="1" lang="en-US" altLang="ja-JP" sz="1400" baseline="30000" dirty="0" smtClean="0"/>
              <a:t>-</a:t>
            </a:r>
            <a:r>
              <a:rPr kumimoji="1" lang="ja-JP" altLang="en-US" sz="1400" dirty="0" err="1" smtClean="0"/>
              <a:t>らしさ</a:t>
            </a:r>
            <a:r>
              <a:rPr kumimoji="1" lang="ja-JP" altLang="en-US" sz="1400" dirty="0" smtClean="0"/>
              <a:t>分布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77352" y="3446586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pπ</a:t>
            </a:r>
            <a:r>
              <a:rPr kumimoji="1" lang="en-US" altLang="ja-JP" sz="1400" baseline="30000" dirty="0" smtClean="0"/>
              <a:t>-</a:t>
            </a:r>
            <a:r>
              <a:rPr kumimoji="1" lang="ja-JP" altLang="en-US" sz="1400" dirty="0" err="1" smtClean="0"/>
              <a:t>らしさ</a:t>
            </a:r>
            <a:r>
              <a:rPr kumimoji="1" lang="ja-JP" altLang="en-US" sz="1400" dirty="0" smtClean="0"/>
              <a:t>分布</a:t>
            </a:r>
            <a:endParaRPr kumimoji="1" lang="ja-JP" altLang="en-US" sz="1400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3700" y="2667000"/>
            <a:ext cx="7423150" cy="1339850"/>
          </a:xfrm>
        </p:spPr>
        <p:txBody>
          <a:bodyPr>
            <a:noAutofit/>
          </a:bodyPr>
          <a:lstStyle/>
          <a:p>
            <a:r>
              <a:rPr lang="en-US" altLang="ja-JP" sz="8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kumimoji="1" lang="en-US" altLang="ja-JP" sz="8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spectroscopy</a:t>
            </a:r>
            <a:endParaRPr kumimoji="1" lang="ja-JP" altLang="en-US" sz="8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04850" y="5207000"/>
            <a:ext cx="5245100" cy="10668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0"/>
            <a:ext cx="7242048" cy="567690"/>
          </a:xfrm>
        </p:spPr>
        <p:txBody>
          <a:bodyPr/>
          <a:lstStyle/>
          <a:p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 baryon spectrum</a:t>
            </a:r>
            <a:endParaRPr kumimoji="1" lang="ja-JP" alt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762000"/>
            <a:ext cx="7366587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3505200" y="3873500"/>
            <a:ext cx="8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New!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4850" y="5295900"/>
            <a:ext cx="4766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err="1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Tevatron</a:t>
            </a: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: b-”baryon” factory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27100" y="5873750"/>
            <a:ext cx="450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これまでに</a:t>
            </a:r>
            <a:r>
              <a:rPr lang="en-US" altLang="ja-JP" dirty="0" smtClean="0"/>
              <a:t>bottom baryon </a:t>
            </a:r>
            <a:r>
              <a:rPr lang="en-US" altLang="ja-JP" dirty="0" err="1" smtClean="0"/>
              <a:t>Λ</a:t>
            </a:r>
            <a:r>
              <a:rPr lang="en-US" altLang="ja-JP" baseline="-25000" dirty="0" err="1" smtClean="0"/>
              <a:t>b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∑</a:t>
            </a:r>
            <a:r>
              <a:rPr lang="en-US" altLang="ja-JP" baseline="30000" dirty="0" smtClean="0"/>
              <a:t>(*)</a:t>
            </a:r>
            <a:r>
              <a:rPr lang="en-US" altLang="ja-JP" baseline="-25000" dirty="0" smtClean="0"/>
              <a:t>b</a:t>
            </a:r>
            <a:r>
              <a:rPr lang="ja-JP" altLang="en-US" dirty="0" smtClean="0"/>
              <a:t>を発見</a:t>
            </a:r>
            <a:endParaRPr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0" y="4806950"/>
            <a:ext cx="2882900" cy="5778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673100"/>
            <a:ext cx="3192462" cy="2145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2" y="2184400"/>
            <a:ext cx="3144838" cy="25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00" y="3784600"/>
            <a:ext cx="1713346" cy="139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304" name="Picture 8" descr="Xb_mass_vs_theo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4362450"/>
            <a:ext cx="3504235" cy="2495550"/>
          </a:xfrm>
          <a:prstGeom prst="rect">
            <a:avLst/>
          </a:prstGeom>
          <a:noFill/>
        </p:spPr>
      </p:pic>
      <p:pic>
        <p:nvPicPr>
          <p:cNvPr id="55305" name="Picture 9" descr="Xb_ma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200" y="762000"/>
            <a:ext cx="3556000" cy="2410805"/>
          </a:xfrm>
          <a:prstGeom prst="rect">
            <a:avLst/>
          </a:prstGeom>
          <a:noFill/>
        </p:spPr>
      </p:pic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61913" y="5516563"/>
          <a:ext cx="4870450" cy="403225"/>
        </p:xfrm>
        <a:graphic>
          <a:graphicData uri="http://schemas.openxmlformats.org/presentationml/2006/ole">
            <p:oleObj spid="_x0000_s122882" name="Ecuación" r:id="rId8" imgW="2920680" imgH="241200" progId="Equation.3">
              <p:embed/>
            </p:oleObj>
          </a:graphicData>
        </a:graphic>
      </p:graphicFrame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749300" y="6350"/>
            <a:ext cx="5022850" cy="666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新バリオン</a:t>
            </a:r>
            <a:r>
              <a:rPr kumimoji="1" lang="en-US" altLang="ja-JP" sz="4000" b="1" i="0" u="none" strike="noStrike" kern="1200" cap="none" spc="0" normalizeH="0" baseline="0" noProof="0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Ξ</a:t>
            </a:r>
            <a:r>
              <a:rPr kumimoji="1" lang="en-US" altLang="ja-JP" sz="4000" b="1" i="0" u="none" strike="noStrike" kern="1200" cap="none" spc="0" normalizeH="0" baseline="-25000" noProof="0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b</a:t>
            </a:r>
            <a:r>
              <a:rPr lang="ja-JP" altLang="en-US" sz="40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の発見</a:t>
            </a:r>
            <a:endParaRPr kumimoji="1" lang="en-US" altLang="ja-JP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/>
              <a:uLnTx/>
              <a:uFillTx/>
              <a:latin typeface="Century Gothic" pitchFamily="34" charset="0"/>
              <a:ea typeface="ＭＳ Ｐゴシック" pitchFamily="50" charset="-128"/>
              <a:cs typeface="+mj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9250" y="5873750"/>
            <a:ext cx="2653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Phys. Rev. </a:t>
            </a:r>
            <a:r>
              <a:rPr lang="en-US" altLang="ja-JP" sz="1600" b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Lett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. 99, 052002 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50800" y="4782919"/>
            <a:ext cx="2925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シリコン飛跡検出器を用いた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カスケード崩壊の再構成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78990" y="3206750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統計有意度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7σ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以上でシグナルを観測</a:t>
            </a:r>
            <a:endParaRPr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rot="10800000">
            <a:off x="1460500" y="3962400"/>
            <a:ext cx="1333500" cy="124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 flipV="1">
            <a:off x="1549400" y="3784600"/>
            <a:ext cx="124460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7650" y="50800"/>
            <a:ext cx="1244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3800" y="2717800"/>
            <a:ext cx="5600700" cy="1339850"/>
          </a:xfrm>
        </p:spPr>
        <p:txBody>
          <a:bodyPr>
            <a:noAutofit/>
          </a:bodyPr>
          <a:lstStyle/>
          <a:p>
            <a:r>
              <a:rPr lang="en-US" altLang="ja-JP" sz="9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 decays</a:t>
            </a:r>
            <a:endParaRPr kumimoji="1" lang="ja-JP" altLang="en-US" sz="96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1016000" y="5651500"/>
            <a:ext cx="5422900" cy="8445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660400" y="2495550"/>
            <a:ext cx="4356100" cy="8445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749300" y="2540000"/>
          <a:ext cx="3887787" cy="428625"/>
        </p:xfrm>
        <a:graphic>
          <a:graphicData uri="http://schemas.openxmlformats.org/presentationml/2006/ole">
            <p:oleObj spid="_x0000_s118786" name="Ecuación" r:id="rId3" imgW="2184120" imgH="241200" progId="Equation.3">
              <p:embed/>
            </p:oleObj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704850" y="2940050"/>
          <a:ext cx="4321175" cy="436563"/>
        </p:xfrm>
        <a:graphic>
          <a:graphicData uri="http://schemas.openxmlformats.org/presentationml/2006/ole">
            <p:oleObj spid="_x0000_s118787" name="Equation" r:id="rId4" imgW="2387520" imgH="241200" progId="Equation.3">
              <p:embed/>
            </p:oleObj>
          </a:graphicData>
        </a:graphic>
      </p:graphicFrame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103313" y="5778500"/>
            <a:ext cx="546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b="1" dirty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Observe no events </a:t>
            </a:r>
            <a:r>
              <a:rPr lang="en-US" altLang="ja-JP" sz="2000" b="1" dirty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  <a:sym typeface="Symbol" pitchFamily="18" charset="2"/>
              </a:rPr>
              <a:t></a:t>
            </a:r>
            <a:r>
              <a:rPr lang="en-US" altLang="ja-JP" sz="2000" b="1" dirty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en-US" altLang="ja-JP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new physics</a:t>
            </a:r>
            <a:r>
              <a:rPr lang="ja-JP" altLang="en-US" sz="2000" b="1" dirty="0" err="1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への</a:t>
            </a:r>
            <a:r>
              <a:rPr lang="ja-JP" altLang="en-US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制限</a:t>
            </a:r>
            <a:endParaRPr lang="en-US" altLang="ja-JP" sz="2000" b="1" dirty="0">
              <a:solidFill>
                <a:srgbClr val="33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000" b="1" dirty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Observe events    </a:t>
            </a:r>
            <a:r>
              <a:rPr lang="en-US" altLang="ja-JP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  <a:sym typeface="Symbol" pitchFamily="18" charset="2"/>
              </a:rPr>
              <a:t></a:t>
            </a:r>
            <a:r>
              <a:rPr lang="en-US" altLang="ja-JP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  new physics</a:t>
            </a:r>
            <a:r>
              <a:rPr lang="ja-JP" altLang="en-US" sz="2000" b="1" dirty="0" smtClean="0">
                <a:solidFill>
                  <a:srgbClr val="3333CC"/>
                </a:solidFill>
                <a:latin typeface="HGP創英角ｺﾞｼｯｸUB" pitchFamily="50" charset="-128"/>
                <a:ea typeface="HGP創英角ｺﾞｼｯｸUB" pitchFamily="50" charset="-128"/>
              </a:rPr>
              <a:t>の発見！</a:t>
            </a:r>
            <a:endParaRPr lang="en-US" altLang="ja-JP" sz="2000" b="1" dirty="0">
              <a:solidFill>
                <a:srgbClr val="33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2" name="図 21" descr="B_mumu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150" y="1651000"/>
            <a:ext cx="1784761" cy="863122"/>
          </a:xfrm>
          <a:prstGeom prst="rect">
            <a:avLst/>
          </a:prstGeom>
        </p:spPr>
      </p:pic>
      <p:pic>
        <p:nvPicPr>
          <p:cNvPr id="23" name="図 22" descr="B_mumu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850" y="1651000"/>
            <a:ext cx="1956655" cy="863122"/>
          </a:xfrm>
          <a:prstGeom prst="rect">
            <a:avLst/>
          </a:prstGeom>
        </p:spPr>
      </p:pic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371600" y="3740150"/>
            <a:ext cx="3703674" cy="40011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388"/>
              </a:lnSpc>
              <a:spcBef>
                <a:spcPct val="50000"/>
              </a:spcBef>
              <a:buClr>
                <a:srgbClr val="3333CC"/>
              </a:buClr>
              <a:buSzPct val="100000"/>
            </a:pP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A.J. Buras, Phys. </a:t>
            </a:r>
            <a:r>
              <a:rPr lang="en-US" sz="1600" b="1" dirty="0" err="1">
                <a:solidFill>
                  <a:schemeClr val="tx1"/>
                </a:solidFill>
                <a:sym typeface="Symbol" pitchFamily="18" charset="2"/>
              </a:rPr>
              <a:t>Lett</a:t>
            </a:r>
            <a:r>
              <a:rPr lang="en-US" sz="1600" b="1" dirty="0">
                <a:solidFill>
                  <a:schemeClr val="tx1"/>
                </a:solidFill>
                <a:sym typeface="Symbol" pitchFamily="18" charset="2"/>
              </a:rPr>
              <a:t>. B566, 115 (2003)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416300" y="3340100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</a:t>
            </a:r>
            <a:r>
              <a:rPr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小林益川行列要素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td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ts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による抑制</a:t>
            </a:r>
            <a:endParaRPr lang="ja-JP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793722" y="0"/>
            <a:ext cx="6667528" cy="5715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4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sz="4000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(s)</a:t>
            </a:r>
            <a:r>
              <a:rPr lang="en-US" altLang="ja-JP" sz="4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en-US" altLang="ja-JP" sz="4000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μμ</a:t>
            </a:r>
            <a:r>
              <a:rPr kumimoji="1" lang="ja-JP" altLang="en-US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崩壊</a:t>
            </a:r>
            <a:endParaRPr kumimoji="1" lang="ja-JP" altLang="en-US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642910" y="642918"/>
            <a:ext cx="7239000" cy="48463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中性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B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中間子のレプトン二体崩壊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altLang="ja-JP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FCNC</a:t>
            </a:r>
            <a:r>
              <a:rPr lang="ja-JP" altLang="en-US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過程</a:t>
            </a:r>
            <a:r>
              <a:rPr lang="en-US" altLang="ja-JP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 </a:t>
            </a:r>
            <a:r>
              <a:rPr lang="ja-JP" altLang="en-US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標準理論で強く抑制 </a:t>
            </a:r>
            <a:r>
              <a:rPr lang="en-US" altLang="ja-JP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(Br: </a:t>
            </a:r>
            <a:r>
              <a:rPr lang="ja-JP" altLang="en-US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en-US" altLang="ja-JP" sz="23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-9</a:t>
            </a:r>
            <a:r>
              <a:rPr lang="en-US" altLang="ja-JP" sz="23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kumimoji="1" lang="en-US" altLang="ja-JP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8150" y="4406900"/>
            <a:ext cx="407193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3333CC"/>
              </a:buClr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超対称性理論モデルによっては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3333CC"/>
              </a:buClr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</a:rPr>
              <a:t>(MSSM,R-parity </a:t>
            </a:r>
            <a:r>
              <a:rPr lang="en-US" altLang="ja-JP" b="1" dirty="0" err="1" smtClean="0">
                <a:solidFill>
                  <a:schemeClr val="tx2">
                    <a:lumMod val="75000"/>
                  </a:schemeClr>
                </a:solidFill>
              </a:rPr>
              <a:t>violation,mSUGURA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ja-JP" altLang="en-US" b="1" dirty="0" err="1" smtClean="0">
                <a:solidFill>
                  <a:schemeClr val="tx2">
                    <a:lumMod val="75000"/>
                  </a:schemeClr>
                </a:solidFill>
              </a:rPr>
              <a:t>、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Clr>
                <a:srgbClr val="3333CC"/>
              </a:buClr>
              <a:buSzPct val="10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崩壊分岐比に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倍の寄与</a:t>
            </a:r>
            <a:endParaRPr lang="en-GB" altLang="ja-JP" b="1" dirty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7650" y="3829050"/>
            <a:ext cx="2278474" cy="11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594458" y="984249"/>
            <a:ext cx="7095881" cy="4291135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200" y="0"/>
            <a:ext cx="7239000" cy="64291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OUTLINE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88027" y="1037912"/>
            <a:ext cx="6731973" cy="4846320"/>
          </a:xfrm>
        </p:spPr>
        <p:txBody>
          <a:bodyPr>
            <a:normAutofit/>
          </a:bodyPr>
          <a:lstStyle/>
          <a:p>
            <a:r>
              <a:rPr lang="en-US" altLang="ja-JP" sz="3600" b="1" cap="all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T</a:t>
            </a:r>
            <a:r>
              <a:rPr lang="en-US" altLang="ja-JP" sz="3600" b="1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evatron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における</a:t>
            </a:r>
            <a:r>
              <a:rPr lang="en-US" altLang="ja-JP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ハドロン生成</a:t>
            </a:r>
            <a:endParaRPr lang="en-US" altLang="ja-JP" sz="36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実験概要</a:t>
            </a:r>
            <a:endParaRPr lang="en-US" altLang="ja-JP" sz="36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における</a:t>
            </a: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物理</a:t>
            </a:r>
            <a:endParaRPr lang="en-US" altLang="ja-JP" sz="3600" b="1" cap="all" dirty="0" smtClean="0">
              <a:ln w="500">
                <a:solidFill>
                  <a:srgbClr val="04617B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10CF9B">
                      <a:tint val="13000"/>
                    </a:srgbClr>
                  </a:gs>
                  <a:gs pos="10000">
                    <a:srgbClr val="10CF9B">
                      <a:tint val="20000"/>
                    </a:srgbClr>
                  </a:gs>
                  <a:gs pos="49000">
                    <a:srgbClr val="10CF9B">
                      <a:tint val="70000"/>
                    </a:srgbClr>
                  </a:gs>
                  <a:gs pos="50000">
                    <a:srgbClr val="10CF9B">
                      <a:tint val="97000"/>
                    </a:srgbClr>
                  </a:gs>
                  <a:gs pos="100000">
                    <a:srgbClr val="10CF9B">
                      <a:tint val="20000"/>
                    </a:srgb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lang="en-US" altLang="ja-JP" sz="32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Mixing and CP</a:t>
            </a:r>
          </a:p>
          <a:p>
            <a:pPr lvl="1"/>
            <a:r>
              <a:rPr lang="en-US" altLang="ja-JP" sz="32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 spectroscopy</a:t>
            </a:r>
          </a:p>
          <a:p>
            <a:pPr lvl="1"/>
            <a:r>
              <a:rPr lang="en-US" altLang="ja-JP" sz="32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 decays</a:t>
            </a:r>
          </a:p>
          <a:p>
            <a:r>
              <a:rPr lang="ja-JP" altLang="en-US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将来展望</a:t>
            </a:r>
            <a:endParaRPr lang="en-US" altLang="ja-JP" sz="3200" b="1" dirty="0" smtClean="0">
              <a:latin typeface="+mn-ea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CMUX_Open_MvL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95590"/>
            <a:ext cx="4857784" cy="4690798"/>
          </a:xfrm>
          <a:prstGeom prst="rect">
            <a:avLst/>
          </a:prstGeom>
          <a:noFill/>
        </p:spPr>
      </p:pic>
      <p:sp>
        <p:nvSpPr>
          <p:cNvPr id="19" name="角丸四角形 18"/>
          <p:cNvSpPr/>
          <p:nvPr/>
        </p:nvSpPr>
        <p:spPr>
          <a:xfrm>
            <a:off x="3594100" y="5118100"/>
            <a:ext cx="4356100" cy="16002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272" y="0"/>
            <a:ext cx="6667528" cy="571520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(s)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en-US" altLang="ja-JP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μμ</a:t>
            </a:r>
            <a:r>
              <a:rPr lang="ja-JP" altLang="en-US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@2fb</a:t>
            </a:r>
            <a:r>
              <a:rPr lang="en-US" altLang="ja-JP" cap="none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-1</a:t>
            </a:r>
            <a:endParaRPr kumimoji="1" lang="ja-JP" altLang="en-US" baseline="30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2693322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2478183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1142976" y="26431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全領域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4348" y="591718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シグナル</a:t>
            </a:r>
            <a:r>
              <a:rPr kumimoji="1"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BOX</a:t>
            </a:r>
            <a:r>
              <a:rPr kumimoji="1"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近傍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549650" y="5181600"/>
            <a:ext cx="43590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BR(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B</a:t>
            </a:r>
            <a:r>
              <a:rPr lang="en-US" altLang="ja-JP" sz="2000" b="1" baseline="-25000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s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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mm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) &lt; 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5.8×10</a:t>
            </a:r>
            <a:r>
              <a:rPr lang="en-US" altLang="ja-JP" sz="2000" b="1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-8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@ 95% CL </a:t>
            </a:r>
          </a:p>
          <a:p>
            <a:pPr eaLnBrk="0" hangingPunct="0"/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                     &lt; 4.7×10</a:t>
            </a:r>
            <a:r>
              <a:rPr lang="en-US" altLang="ja-JP" sz="2000" b="1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-8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@ 90% CL</a:t>
            </a:r>
          </a:p>
          <a:p>
            <a:pPr eaLnBrk="0" hangingPunct="0"/>
            <a:endParaRPr lang="en-US" altLang="ja-JP" sz="2000" b="1" dirty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pitchFamily="50" charset="-128"/>
              <a:sym typeface="Wingdings" pitchFamily="2" charset="2"/>
            </a:endParaRPr>
          </a:p>
          <a:p>
            <a:pPr eaLnBrk="0" hangingPunct="0"/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 BR(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B</a:t>
            </a:r>
            <a:r>
              <a:rPr lang="en-US" altLang="ja-JP" sz="2000" b="1" baseline="-25000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d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</a:t>
            </a:r>
            <a:r>
              <a:rPr lang="en-US" altLang="ja-JP" sz="2000" b="1" dirty="0" err="1">
                <a:solidFill>
                  <a:schemeClr val="tx2">
                    <a:lumMod val="75000"/>
                  </a:schemeClr>
                </a:solidFill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mm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  <a:sym typeface="Wingdings" pitchFamily="2" charset="2"/>
              </a:rPr>
              <a:t>) &lt; 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1.8×10</a:t>
            </a:r>
            <a:r>
              <a:rPr lang="en-US" altLang="ja-JP" sz="2000" b="1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-8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@ 95% CL </a:t>
            </a:r>
          </a:p>
          <a:p>
            <a:pPr eaLnBrk="0" hangingPunct="0"/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                     &lt; 1.5×10</a:t>
            </a:r>
            <a:r>
              <a:rPr lang="en-US" altLang="ja-JP" sz="2000" b="1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-8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 @ 90% CL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2571750" y="5445124"/>
            <a:ext cx="1041400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V="1">
            <a:off x="2616200" y="6381750"/>
            <a:ext cx="996950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4850" y="6229350"/>
            <a:ext cx="18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World’s best!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0"/>
            <a:ext cx="6667528" cy="571520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SUSY</a:t>
            </a:r>
            <a:r>
              <a:rPr lang="ja-JP" altLang="en-US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モデルへの制限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45246"/>
            <a:ext cx="5143536" cy="4612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06" y="6215082"/>
            <a:ext cx="2562225" cy="5175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 charset="-128"/>
              </a:rPr>
              <a:t>Foster,Okumura,Roszkowski</a:t>
            </a:r>
            <a:r>
              <a: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 charset="-128"/>
              </a:rPr>
              <a:t>Phys.Lett</a:t>
            </a:r>
            <a:r>
              <a: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  <a:ea typeface="ＭＳ Ｐゴシック" charset="-128"/>
              </a:rPr>
              <a:t>. B641 (2006) 452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857652" cy="108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5720" y="714356"/>
            <a:ext cx="571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ja-JP" dirty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SUSY General Flavor Mixing (GFM) 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framework</a:t>
            </a:r>
            <a:r>
              <a:rPr lang="ja-JP" altLang="en-US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への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制限</a:t>
            </a:r>
            <a:endParaRPr lang="en-US" altLang="ja-JP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57818" y="1261576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パラメータ</a:t>
            </a:r>
            <a:r>
              <a:rPr lang="en-US" altLang="ja-JP" sz="14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δ</a:t>
            </a:r>
            <a:r>
              <a:rPr lang="en-US" altLang="ja-JP" sz="1400" baseline="-25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xy</a:t>
            </a:r>
            <a:r>
              <a:rPr lang="en-US" altLang="ja-JP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:</a:t>
            </a:r>
          </a:p>
          <a:p>
            <a:pPr algn="l"/>
            <a:r>
              <a:rPr lang="en-US" altLang="ja-JP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Minimal Flavor Violation (MFV)</a:t>
            </a:r>
            <a:r>
              <a:rPr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モデルからのずれ</a:t>
            </a:r>
            <a:endParaRPr lang="en-US" altLang="ja-JP" sz="1400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" name="Picture 6" descr="for4-tanb-dlrd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608435"/>
            <a:ext cx="2867632" cy="26780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6000760" y="4817946"/>
            <a:ext cx="2674317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X</a:t>
            </a:r>
            <a:r>
              <a:rPr lang="en-US" altLang="ja-JP" baseline="-25000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γ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質量差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Δm</a:t>
            </a:r>
            <a:r>
              <a:rPr lang="en-US" altLang="ja-JP" baseline="-25000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baseline="-25000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μμ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崩壊を用いる事で、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非</a:t>
            </a:r>
            <a:r>
              <a:rPr kumimoji="1"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MFV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SUSY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モデル</a:t>
            </a:r>
            <a:r>
              <a:rPr lang="ja-JP" altLang="en-US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のパラメータ領域を大きく制限できる</a:t>
            </a:r>
            <a:endParaRPr kumimoji="1" lang="ja-JP" altLang="en-US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928926" y="5919807"/>
            <a:ext cx="11604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err="1">
                <a:ea typeface="ＭＳ Ｐゴシック" pitchFamily="50" charset="-128"/>
              </a:rPr>
              <a:t>tan</a:t>
            </a:r>
            <a:r>
              <a:rPr lang="en-US" altLang="ja-JP" sz="1800" dirty="0" err="1"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1800" dirty="0">
                <a:ea typeface="ＭＳ Ｐゴシック" pitchFamily="50" charset="-128"/>
              </a:rPr>
              <a:t>=40</a:t>
            </a: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角丸四角形 106"/>
          <p:cNvSpPr/>
          <p:nvPr/>
        </p:nvSpPr>
        <p:spPr>
          <a:xfrm>
            <a:off x="704850" y="762000"/>
            <a:ext cx="4756150" cy="6667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Picture 13" descr="d0mix_wrongsign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480" y="4349750"/>
            <a:ext cx="2160270" cy="2221230"/>
          </a:xfrm>
          <a:prstGeom prst="rect">
            <a:avLst/>
          </a:prstGeom>
          <a:noFill/>
        </p:spPr>
      </p:pic>
      <p:pic>
        <p:nvPicPr>
          <p:cNvPr id="89" name="Picture 14" descr="d0mix_rightsignD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9230" y="4394200"/>
            <a:ext cx="2160270" cy="2221230"/>
          </a:xfrm>
          <a:prstGeom prst="rect">
            <a:avLst/>
          </a:prstGeom>
          <a:noFill/>
        </p:spPr>
      </p:pic>
      <p:sp>
        <p:nvSpPr>
          <p:cNvPr id="106" name="角丸四角形 105"/>
          <p:cNvSpPr/>
          <p:nvPr/>
        </p:nvSpPr>
        <p:spPr>
          <a:xfrm>
            <a:off x="1771650" y="3162300"/>
            <a:ext cx="2711450" cy="14668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/>
          <a:srcRect t="9117" r="75490" b="40741"/>
          <a:stretch>
            <a:fillRect/>
          </a:stretch>
        </p:blipFill>
        <p:spPr bwMode="auto">
          <a:xfrm>
            <a:off x="6216650" y="1206500"/>
            <a:ext cx="2454275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グループ化 85"/>
          <p:cNvGrpSpPr/>
          <p:nvPr/>
        </p:nvGrpSpPr>
        <p:grpSpPr>
          <a:xfrm>
            <a:off x="2927350" y="1993900"/>
            <a:ext cx="3009900" cy="1079500"/>
            <a:chOff x="333375" y="3206750"/>
            <a:chExt cx="3009900" cy="1079500"/>
          </a:xfrm>
        </p:grpSpPr>
        <p:sp>
          <p:nvSpPr>
            <p:cNvPr id="39998" name="Text Box 62"/>
            <p:cNvSpPr txBox="1">
              <a:spLocks noChangeArrowheads="1"/>
            </p:cNvSpPr>
            <p:nvPr/>
          </p:nvSpPr>
          <p:spPr bwMode="auto">
            <a:xfrm>
              <a:off x="2794000" y="3829050"/>
              <a:ext cx="549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lang="en-US" altLang="ja-JP" baseline="30000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-</a:t>
              </a:r>
              <a:endParaRPr lang="en-US" altLang="ja-JP" baseline="30000" dirty="0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994" name="Text Box 58"/>
            <p:cNvSpPr txBox="1">
              <a:spLocks noChangeArrowheads="1"/>
            </p:cNvSpPr>
            <p:nvPr/>
          </p:nvSpPr>
          <p:spPr bwMode="auto">
            <a:xfrm>
              <a:off x="2482850" y="3206750"/>
              <a:ext cx="27051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84" name="Line 48"/>
            <p:cNvSpPr>
              <a:spLocks noChangeShapeType="1"/>
            </p:cNvSpPr>
            <p:nvPr/>
          </p:nvSpPr>
          <p:spPr bwMode="auto">
            <a:xfrm flipV="1">
              <a:off x="904875" y="4175570"/>
              <a:ext cx="1718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85" name="Line 49"/>
            <p:cNvSpPr>
              <a:spLocks noChangeShapeType="1"/>
            </p:cNvSpPr>
            <p:nvPr/>
          </p:nvSpPr>
          <p:spPr bwMode="auto">
            <a:xfrm flipV="1">
              <a:off x="894715" y="3950018"/>
              <a:ext cx="17183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86" name="Line 50"/>
            <p:cNvSpPr>
              <a:spLocks noChangeShapeType="1"/>
            </p:cNvSpPr>
            <p:nvPr/>
          </p:nvSpPr>
          <p:spPr bwMode="auto">
            <a:xfrm flipV="1">
              <a:off x="1594485" y="3722434"/>
              <a:ext cx="458470" cy="220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87" name="Line 51"/>
            <p:cNvSpPr>
              <a:spLocks noChangeShapeType="1"/>
            </p:cNvSpPr>
            <p:nvPr/>
          </p:nvSpPr>
          <p:spPr bwMode="auto">
            <a:xfrm flipV="1">
              <a:off x="2070735" y="3399346"/>
              <a:ext cx="457200" cy="315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88" name="Line 52"/>
            <p:cNvSpPr>
              <a:spLocks noChangeShapeType="1"/>
            </p:cNvSpPr>
            <p:nvPr/>
          </p:nvSpPr>
          <p:spPr bwMode="auto">
            <a:xfrm flipV="1">
              <a:off x="2082165" y="3676714"/>
              <a:ext cx="529590" cy="38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89" name="Line 53"/>
            <p:cNvSpPr>
              <a:spLocks noChangeShapeType="1"/>
            </p:cNvSpPr>
            <p:nvPr/>
          </p:nvSpPr>
          <p:spPr bwMode="auto">
            <a:xfrm>
              <a:off x="1967865" y="3949002"/>
              <a:ext cx="111760" cy="60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90" name="Line 54"/>
            <p:cNvSpPr>
              <a:spLocks noChangeShapeType="1"/>
            </p:cNvSpPr>
            <p:nvPr/>
          </p:nvSpPr>
          <p:spPr bwMode="auto">
            <a:xfrm>
              <a:off x="1136015" y="3949002"/>
              <a:ext cx="113030" cy="60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91" name="Line 55"/>
            <p:cNvSpPr>
              <a:spLocks noChangeShapeType="1"/>
            </p:cNvSpPr>
            <p:nvPr/>
          </p:nvSpPr>
          <p:spPr bwMode="auto">
            <a:xfrm flipH="1">
              <a:off x="1669415" y="4170490"/>
              <a:ext cx="92710" cy="60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92" name="Line 56"/>
            <p:cNvSpPr>
              <a:spLocks noChangeShapeType="1"/>
            </p:cNvSpPr>
            <p:nvPr/>
          </p:nvSpPr>
          <p:spPr bwMode="auto">
            <a:xfrm flipV="1">
              <a:off x="2313305" y="3488754"/>
              <a:ext cx="72390" cy="568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93" name="Line 57"/>
            <p:cNvSpPr>
              <a:spLocks noChangeShapeType="1"/>
            </p:cNvSpPr>
            <p:nvPr/>
          </p:nvSpPr>
          <p:spPr bwMode="auto">
            <a:xfrm flipH="1">
              <a:off x="2257425" y="3690938"/>
              <a:ext cx="102870" cy="19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95" name="Text Box 59"/>
            <p:cNvSpPr txBox="1">
              <a:spLocks noChangeArrowheads="1"/>
            </p:cNvSpPr>
            <p:nvPr/>
          </p:nvSpPr>
          <p:spPr bwMode="auto">
            <a:xfrm>
              <a:off x="2566670" y="4006850"/>
              <a:ext cx="27178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96" name="Text Box 60"/>
            <p:cNvSpPr txBox="1">
              <a:spLocks noChangeArrowheads="1"/>
            </p:cNvSpPr>
            <p:nvPr/>
          </p:nvSpPr>
          <p:spPr bwMode="auto">
            <a:xfrm>
              <a:off x="606425" y="4001072"/>
              <a:ext cx="27051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97" name="Text Box 61"/>
            <p:cNvSpPr txBox="1">
              <a:spLocks noChangeArrowheads="1"/>
            </p:cNvSpPr>
            <p:nvPr/>
          </p:nvSpPr>
          <p:spPr bwMode="auto">
            <a:xfrm>
              <a:off x="2527300" y="3784600"/>
              <a:ext cx="27051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>
                  <a:latin typeface="Arial" charset="0"/>
                  <a:ea typeface="ＭＳ Ｐゴシック" pitchFamily="50" charset="-128"/>
                </a:rPr>
                <a:t>d</a:t>
              </a:r>
            </a:p>
          </p:txBody>
        </p:sp>
        <p:sp>
          <p:nvSpPr>
            <p:cNvPr id="39999" name="Text Box 63"/>
            <p:cNvSpPr txBox="1">
              <a:spLocks noChangeArrowheads="1"/>
            </p:cNvSpPr>
            <p:nvPr/>
          </p:nvSpPr>
          <p:spPr bwMode="auto">
            <a:xfrm>
              <a:off x="2753994" y="3412554"/>
              <a:ext cx="5734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K</a:t>
              </a:r>
              <a:r>
                <a:rPr lang="en-US" altLang="ja-JP" baseline="30000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40001" name="Text Box 65"/>
            <p:cNvSpPr txBox="1">
              <a:spLocks noChangeArrowheads="1"/>
            </p:cNvSpPr>
            <p:nvPr/>
          </p:nvSpPr>
          <p:spPr bwMode="auto">
            <a:xfrm>
              <a:off x="634365" y="3720592"/>
              <a:ext cx="27051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c</a:t>
              </a:r>
            </a:p>
          </p:txBody>
        </p:sp>
        <p:sp>
          <p:nvSpPr>
            <p:cNvPr id="40002" name="Line 66"/>
            <p:cNvSpPr>
              <a:spLocks noChangeShapeType="1"/>
            </p:cNvSpPr>
            <p:nvPr/>
          </p:nvSpPr>
          <p:spPr bwMode="auto">
            <a:xfrm>
              <a:off x="2594610" y="3295650"/>
              <a:ext cx="1130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004" name="Text Box 68"/>
            <p:cNvSpPr txBox="1">
              <a:spLocks noChangeArrowheads="1"/>
            </p:cNvSpPr>
            <p:nvPr/>
          </p:nvSpPr>
          <p:spPr bwMode="auto">
            <a:xfrm>
              <a:off x="2527300" y="3461004"/>
              <a:ext cx="27051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s</a:t>
              </a:r>
            </a:p>
          </p:txBody>
        </p:sp>
        <p:sp>
          <p:nvSpPr>
            <p:cNvPr id="40005" name="Line 69"/>
            <p:cNvSpPr>
              <a:spLocks noChangeShapeType="1"/>
            </p:cNvSpPr>
            <p:nvPr/>
          </p:nvSpPr>
          <p:spPr bwMode="auto">
            <a:xfrm>
              <a:off x="2660650" y="3873500"/>
              <a:ext cx="111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006" name="Line 70"/>
            <p:cNvSpPr>
              <a:spLocks noChangeShapeType="1"/>
            </p:cNvSpPr>
            <p:nvPr/>
          </p:nvSpPr>
          <p:spPr bwMode="auto">
            <a:xfrm>
              <a:off x="749300" y="3821938"/>
              <a:ext cx="1130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007" name="Text Box 71"/>
            <p:cNvSpPr txBox="1">
              <a:spLocks noChangeArrowheads="1"/>
            </p:cNvSpPr>
            <p:nvPr/>
          </p:nvSpPr>
          <p:spPr bwMode="auto">
            <a:xfrm>
              <a:off x="1595755" y="3384550"/>
              <a:ext cx="54737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W</a:t>
              </a:r>
              <a:r>
                <a:rPr lang="en-US" altLang="ja-JP" sz="1800" b="1" i="1" baseline="30000" dirty="0"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33375" y="3562350"/>
              <a:ext cx="426720" cy="52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 </a:t>
              </a:r>
              <a:r>
                <a:rPr lang="en-US" altLang="ja-JP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D</a:t>
              </a:r>
              <a:r>
                <a:rPr lang="en-US" altLang="ja-JP" baseline="30000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0</a:t>
              </a:r>
            </a:p>
          </p:txBody>
        </p:sp>
        <p:sp>
          <p:nvSpPr>
            <p:cNvPr id="40012" name="Oval 76"/>
            <p:cNvSpPr>
              <a:spLocks noChangeArrowheads="1"/>
            </p:cNvSpPr>
            <p:nvPr/>
          </p:nvSpPr>
          <p:spPr bwMode="auto">
            <a:xfrm>
              <a:off x="1970405" y="3637090"/>
              <a:ext cx="229870" cy="1706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013" name="Oval 77"/>
            <p:cNvSpPr>
              <a:spLocks noChangeArrowheads="1"/>
            </p:cNvSpPr>
            <p:nvPr/>
          </p:nvSpPr>
          <p:spPr bwMode="auto">
            <a:xfrm>
              <a:off x="1510665" y="3835210"/>
              <a:ext cx="229870" cy="1706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-95250" y="1896173"/>
            <a:ext cx="2973070" cy="1120077"/>
            <a:chOff x="261620" y="1284287"/>
            <a:chExt cx="2973070" cy="1120077"/>
          </a:xfrm>
        </p:grpSpPr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2527300" y="1284287"/>
              <a:ext cx="3444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 flipV="1">
              <a:off x="907098" y="2339467"/>
              <a:ext cx="1751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896938" y="2095627"/>
              <a:ext cx="1751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V="1">
              <a:off x="1610678" y="1849755"/>
              <a:ext cx="466090" cy="237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 flipV="1">
              <a:off x="2095818" y="1501267"/>
              <a:ext cx="466090" cy="340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 flipV="1">
              <a:off x="2107248" y="1800987"/>
              <a:ext cx="539750" cy="40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90408" y="2094611"/>
              <a:ext cx="114300" cy="60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>
              <a:off x="1143318" y="2094611"/>
              <a:ext cx="114300" cy="60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flipH="1">
              <a:off x="1686878" y="2333371"/>
              <a:ext cx="93980" cy="71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2342198" y="1597787"/>
              <a:ext cx="74930" cy="60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 flipH="1">
              <a:off x="2286318" y="1816227"/>
              <a:ext cx="104140" cy="20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2600960" y="2149602"/>
              <a:ext cx="27559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602298" y="2169668"/>
              <a:ext cx="27559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u</a:t>
              </a:r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2571750" y="1873250"/>
              <a:ext cx="27559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>
                  <a:latin typeface="Arial" charset="0"/>
                  <a:ea typeface="ＭＳ Ｐゴシック" pitchFamily="50" charset="-128"/>
                </a:rPr>
                <a:t>s</a:t>
              </a:r>
            </a:p>
          </p:txBody>
        </p:sp>
        <p:sp>
          <p:nvSpPr>
            <p:cNvPr id="39970" name="Text Box 34"/>
            <p:cNvSpPr txBox="1">
              <a:spLocks noChangeArrowheads="1"/>
            </p:cNvSpPr>
            <p:nvPr/>
          </p:nvSpPr>
          <p:spPr bwMode="auto">
            <a:xfrm>
              <a:off x="2734628" y="1463675"/>
              <a:ext cx="481330" cy="29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latin typeface="Arial" charset="0"/>
                  <a:ea typeface="ＭＳ Ｐゴシック" pitchFamily="50" charset="-128"/>
                </a:rPr>
                <a:t> </a:t>
              </a:r>
              <a:r>
                <a:rPr lang="en-US" altLang="ja-JP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p</a:t>
              </a:r>
              <a:r>
                <a:rPr lang="en-US" altLang="ja-JP" baseline="30000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2791460" y="1950466"/>
              <a:ext cx="443230" cy="29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K</a:t>
              </a:r>
              <a:r>
                <a:rPr lang="en-US" altLang="ja-JP" baseline="3000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-</a:t>
              </a:r>
              <a:endParaRPr lang="en-US" altLang="ja-JP" baseline="30000">
                <a:latin typeface="Symbol" pitchFamily="18" charset="2"/>
                <a:ea typeface="ＭＳ Ｐゴシック" pitchFamily="50" charset="-128"/>
              </a:endParaRPr>
            </a:p>
          </p:txBody>
        </p:sp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602298" y="1917700"/>
              <a:ext cx="27559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c</a:t>
              </a:r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2561908" y="1651000"/>
              <a:ext cx="275590" cy="23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d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2676208" y="1740027"/>
              <a:ext cx="11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2667000" y="2006600"/>
              <a:ext cx="1155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723900" y="2006600"/>
              <a:ext cx="11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>
              <a:off x="1563688" y="1592818"/>
              <a:ext cx="652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 i="1" dirty="0">
                  <a:latin typeface="Arial" charset="0"/>
                  <a:ea typeface="ＭＳ Ｐゴシック" pitchFamily="50" charset="-128"/>
                </a:rPr>
                <a:t>W</a:t>
              </a:r>
              <a:r>
                <a:rPr lang="en-US" altLang="ja-JP" sz="1800" b="1" i="1" baseline="30000" dirty="0">
                  <a:latin typeface="Arial" charset="0"/>
                  <a:ea typeface="ＭＳ Ｐゴシック" pitchFamily="50" charset="-128"/>
                </a:rPr>
                <a:t>+</a:t>
              </a:r>
            </a:p>
          </p:txBody>
        </p:sp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261620" y="2025142"/>
              <a:ext cx="443230" cy="29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D</a:t>
              </a:r>
              <a:r>
                <a:rPr lang="en-US" altLang="ja-JP" baseline="30000" dirty="0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0</a:t>
              </a:r>
              <a:endParaRPr lang="en-US" altLang="ja-JP" baseline="30000" dirty="0">
                <a:latin typeface="Symbol" pitchFamily="18" charset="2"/>
                <a:ea typeface="ＭＳ Ｐゴシック" pitchFamily="50" charset="-128"/>
              </a:endParaRPr>
            </a:p>
          </p:txBody>
        </p:sp>
        <p:sp>
          <p:nvSpPr>
            <p:cNvPr id="40015" name="Oval 79"/>
            <p:cNvSpPr>
              <a:spLocks noChangeArrowheads="1"/>
            </p:cNvSpPr>
            <p:nvPr/>
          </p:nvSpPr>
          <p:spPr bwMode="auto">
            <a:xfrm>
              <a:off x="1985328" y="1756283"/>
              <a:ext cx="229870" cy="170688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016" name="Oval 80"/>
            <p:cNvSpPr>
              <a:spLocks noChangeArrowheads="1"/>
            </p:cNvSpPr>
            <p:nvPr/>
          </p:nvSpPr>
          <p:spPr bwMode="auto">
            <a:xfrm>
              <a:off x="1524318" y="2001139"/>
              <a:ext cx="229870" cy="170688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793750" y="635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D</a:t>
            </a:r>
            <a:r>
              <a:rPr lang="en-US" altLang="ja-JP" sz="3600" b="1" cap="all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-D</a:t>
            </a:r>
            <a:r>
              <a:rPr lang="en-US" altLang="ja-JP" sz="3600" b="1" cap="all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混合</a:t>
            </a:r>
            <a:endParaRPr lang="en-US" altLang="ja-JP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04850" y="806450"/>
            <a:ext cx="4748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D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0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K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+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π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崩壊は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二重</a:t>
            </a: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Cabbibo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抑制崩壊の他に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D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-D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混合によっても起こり得る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550" y="33401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9950450" y="2006600"/>
          <a:ext cx="2871788" cy="569722"/>
        </p:xfrm>
        <a:graphic>
          <a:graphicData uri="http://schemas.openxmlformats.org/presentationml/2006/ole">
            <p:oleObj spid="_x0000_s215044" name="Ecuación" r:id="rId7" imgW="1993680" imgH="419040" progId="Equation.3">
              <p:embed/>
            </p:oleObj>
          </a:graphicData>
        </a:graphic>
      </p:graphicFrame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83950" y="5962650"/>
            <a:ext cx="331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50500" y="3028950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4271963" y="63500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itchFamily="50" charset="-128"/>
              </a:rPr>
              <a:t>D</a:t>
            </a:r>
            <a:r>
              <a:rPr lang="en-US" altLang="ja-JP" b="1" baseline="30000" dirty="0">
                <a:ea typeface="ＭＳ Ｐゴシック" pitchFamily="50" charset="-128"/>
              </a:rPr>
              <a:t>*+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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D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0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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K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-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404813" y="635000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pitchFamily="50" charset="-128"/>
              </a:rPr>
              <a:t>D</a:t>
            </a:r>
            <a:r>
              <a:rPr lang="en-US" altLang="ja-JP" b="1" baseline="30000" dirty="0">
                <a:ea typeface="ＭＳ Ｐゴシック" pitchFamily="50" charset="-128"/>
              </a:rPr>
              <a:t>*+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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D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0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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K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-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ea typeface="ＭＳ Ｐゴシック" pitchFamily="50" charset="-128"/>
                <a:sym typeface="Symbol" pitchFamily="18" charset="2"/>
              </a:rPr>
              <a:t>+</a:t>
            </a:r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3060700" y="1599625"/>
            <a:ext cx="258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Doubly </a:t>
            </a:r>
            <a:r>
              <a:rPr lang="en-US" altLang="ja-JP" sz="1600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Cabibbo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en-US" altLang="ja-JP" sz="1600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Supressed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</a:t>
            </a:r>
          </a:p>
          <a:p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“wrong sign” (WS)</a:t>
            </a:r>
          </a:p>
        </p:txBody>
      </p:sp>
      <p:sp>
        <p:nvSpPr>
          <p:cNvPr id="93" name="Text Box 19"/>
          <p:cNvSpPr txBox="1">
            <a:spLocks noChangeArrowheads="1"/>
          </p:cNvSpPr>
          <p:nvPr/>
        </p:nvSpPr>
        <p:spPr bwMode="auto">
          <a:xfrm>
            <a:off x="215900" y="1562100"/>
            <a:ext cx="16113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Cabibbo</a:t>
            </a:r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favored</a:t>
            </a:r>
          </a:p>
          <a:p>
            <a:r>
              <a:rPr lang="en-US" altLang="ja-JP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“right sign” (RS)</a:t>
            </a: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6127750" y="850900"/>
            <a:ext cx="1636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Mixing:D</a:t>
            </a:r>
            <a:r>
              <a:rPr lang="en-US" altLang="ja-JP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0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  <a:sym typeface="Wingdings" pitchFamily="2" charset="2"/>
              </a:rPr>
              <a:t>D</a:t>
            </a:r>
            <a:r>
              <a:rPr lang="en-US" altLang="ja-JP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ＭＳ Ｐゴシック" pitchFamily="50" charset="-128"/>
                <a:sym typeface="Wingdings" pitchFamily="2" charset="2"/>
              </a:rPr>
              <a:t>0</a:t>
            </a:r>
            <a:endParaRPr lang="en-US" altLang="ja-JP" sz="1600" baseline="30000" dirty="0">
              <a:solidFill>
                <a:schemeClr val="accent4">
                  <a:lumMod val="75000"/>
                </a:schemeClr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1816100" y="3295471"/>
            <a:ext cx="293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D</a:t>
            </a:r>
            <a:r>
              <a:rPr lang="en-US" altLang="ja-JP" baseline="30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*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を用いてリファレンス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 D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フレーバーをタグ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D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からの</a:t>
            </a:r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Pion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電荷により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 RS/WS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を決定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2438400" y="6142647"/>
          <a:ext cx="1843087" cy="264503"/>
        </p:xfrm>
        <a:graphic>
          <a:graphicData uri="http://schemas.openxmlformats.org/presentationml/2006/ole">
            <p:oleObj spid="_x0000_s215053" name="Ecuación" r:id="rId10" imgW="1447560" imgH="228600" progId="Equation.3">
              <p:embed/>
            </p:oleObj>
          </a:graphicData>
        </a:graphic>
      </p:graphicFrame>
      <p:cxnSp>
        <p:nvCxnSpPr>
          <p:cNvPr id="99" name="直線矢印コネクタ 98"/>
          <p:cNvCxnSpPr/>
          <p:nvPr/>
        </p:nvCxnSpPr>
        <p:spPr>
          <a:xfrm rot="10800000" flipV="1">
            <a:off x="1104900" y="4540250"/>
            <a:ext cx="1600200" cy="149860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3460750" y="4495800"/>
            <a:ext cx="1333500" cy="83185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1595346" y="-625057"/>
            <a:ext cx="391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_</a:t>
            </a:r>
            <a:endParaRPr lang="ja-JP" altLang="en-US" sz="4800" dirty="0"/>
          </a:p>
        </p:txBody>
      </p:sp>
      <p:cxnSp>
        <p:nvCxnSpPr>
          <p:cNvPr id="79" name="直線コネクタ 78"/>
          <p:cNvCxnSpPr/>
          <p:nvPr/>
        </p:nvCxnSpPr>
        <p:spPr>
          <a:xfrm>
            <a:off x="7474870" y="909638"/>
            <a:ext cx="100012" cy="158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10800000">
            <a:off x="1183487" y="1140618"/>
            <a:ext cx="97627" cy="238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スライド番号プレースホルダ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17" name="Text Box 73"/>
          <p:cNvSpPr txBox="1">
            <a:spLocks noChangeArrowheads="1"/>
          </p:cNvSpPr>
          <p:nvPr/>
        </p:nvSpPr>
        <p:spPr bwMode="auto">
          <a:xfrm>
            <a:off x="5739056" y="4243179"/>
            <a:ext cx="3100144" cy="584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Allowed regions of charm mixing </a:t>
            </a:r>
          </a:p>
          <a:p>
            <a:pPr eaLnBrk="0" hangingPunct="0"/>
            <a:r>
              <a:rPr lang="en-GB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parameter phase space</a:t>
            </a:r>
          </a:p>
        </p:txBody>
      </p:sp>
      <p:pic>
        <p:nvPicPr>
          <p:cNvPr id="57423" name="Picture 79" descr="d0mix_y_vs_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082" y="1745429"/>
            <a:ext cx="2191321" cy="25281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角丸四角形 35"/>
          <p:cNvSpPr/>
          <p:nvPr/>
        </p:nvSpPr>
        <p:spPr>
          <a:xfrm>
            <a:off x="3327400" y="2273300"/>
            <a:ext cx="2755900" cy="19113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418" name="Picture 74" descr="d0mix_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689921"/>
            <a:ext cx="3111500" cy="2949950"/>
          </a:xfrm>
          <a:prstGeom prst="rect">
            <a:avLst/>
          </a:prstGeom>
          <a:noFill/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678076" y="4490271"/>
            <a:ext cx="2960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Arial" charset="0"/>
                <a:ea typeface="ＭＳ Ｐゴシック" pitchFamily="50" charset="-128"/>
              </a:rPr>
              <a:t>Decay time in D</a:t>
            </a:r>
            <a:r>
              <a:rPr lang="en-US" altLang="ja-JP" sz="1600" b="1" baseline="30000" dirty="0">
                <a:latin typeface="Arial" charset="0"/>
                <a:ea typeface="ＭＳ Ｐゴシック" pitchFamily="50" charset="-128"/>
              </a:rPr>
              <a:t>0</a:t>
            </a:r>
            <a:r>
              <a:rPr lang="en-US" altLang="ja-JP" sz="1600" b="1" dirty="0">
                <a:latin typeface="Arial" charset="0"/>
                <a:ea typeface="ＭＳ Ｐゴシック" pitchFamily="50" charset="-128"/>
              </a:rPr>
              <a:t> lifetimes</a:t>
            </a: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3416300" y="2462617"/>
            <a:ext cx="2355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R</a:t>
            </a:r>
            <a:r>
              <a:rPr lang="en-US" altLang="ja-JP" sz="1600" b="1" baseline="-25000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d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 = </a:t>
            </a:r>
            <a:r>
              <a:rPr lang="en-US" altLang="ja-JP" sz="1600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3.04</a:t>
            </a:r>
            <a:r>
              <a:rPr lang="en-US" altLang="ja-JP" sz="1600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±0.55 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x 10</a:t>
            </a:r>
            <a:r>
              <a:rPr lang="en-US" altLang="ja-JP" sz="1600" b="1" baseline="30000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-3</a:t>
            </a:r>
          </a:p>
        </p:txBody>
      </p:sp>
      <p:sp>
        <p:nvSpPr>
          <p:cNvPr id="57421" name="Text Box 77"/>
          <p:cNvSpPr txBox="1">
            <a:spLocks noChangeArrowheads="1"/>
          </p:cNvSpPr>
          <p:nvPr/>
        </p:nvSpPr>
        <p:spPr bwMode="auto">
          <a:xfrm>
            <a:off x="3416300" y="3067871"/>
            <a:ext cx="2178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y’  = 8.5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±7.6 x 10</a:t>
            </a:r>
            <a:r>
              <a:rPr lang="en-US" altLang="ja-JP" sz="1600" b="1" baseline="30000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-3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>
            <a:off x="3416300" y="2756721"/>
            <a:ext cx="2266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x’</a:t>
            </a:r>
            <a:r>
              <a:rPr lang="en-US" altLang="ja-JP" sz="1600" b="1" baseline="30000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2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</a:rPr>
              <a:t> = -0.12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±0.35 x 10</a:t>
            </a:r>
            <a:r>
              <a:rPr lang="en-US" altLang="ja-JP" sz="1600" b="1" baseline="30000" dirty="0">
                <a:solidFill>
                  <a:schemeClr val="accent1">
                    <a:lumMod val="75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-3</a:t>
            </a:r>
          </a:p>
        </p:txBody>
      </p:sp>
      <p:sp>
        <p:nvSpPr>
          <p:cNvPr id="57427" name="Text Box 83"/>
          <p:cNvSpPr txBox="1">
            <a:spLocks noChangeArrowheads="1"/>
          </p:cNvSpPr>
          <p:nvPr/>
        </p:nvSpPr>
        <p:spPr bwMode="auto">
          <a:xfrm>
            <a:off x="4616450" y="6362700"/>
            <a:ext cx="3238772" cy="40011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+mj-lt"/>
                <a:ea typeface="ＭＳ Ｐゴシック" pitchFamily="50" charset="-128"/>
              </a:rPr>
              <a:t>Evidence for charm mixing</a:t>
            </a:r>
            <a:r>
              <a:rPr lang="en-US" altLang="ja-JP" sz="2000" b="1" dirty="0" smtClean="0">
                <a:latin typeface="+mj-lt"/>
                <a:ea typeface="ＭＳ Ｐゴシック" pitchFamily="50" charset="-128"/>
              </a:rPr>
              <a:t>!</a:t>
            </a:r>
            <a:endParaRPr lang="en-US" altLang="ja-JP" b="1" dirty="0">
              <a:solidFill>
                <a:schemeClr val="bg1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93750" y="6350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D</a:t>
            </a:r>
            <a:r>
              <a:rPr lang="en-US" altLang="ja-JP" sz="3600" b="1" cap="all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-D</a:t>
            </a:r>
            <a:r>
              <a:rPr lang="en-US" altLang="ja-JP" sz="3600" b="1" cap="all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0</a:t>
            </a:r>
            <a:r>
              <a:rPr lang="en-US" altLang="ja-JP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</a:t>
            </a:r>
            <a:r>
              <a:rPr lang="ja-JP" altLang="en-US" sz="36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混合解析結果</a:t>
            </a:r>
            <a:endParaRPr lang="en-US" altLang="ja-JP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80885" y="3590972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1">
                    <a:lumMod val="75000"/>
                  </a:schemeClr>
                </a:solidFill>
              </a:rPr>
              <a:t>No mixing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71850" y="3467921"/>
            <a:ext cx="269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統計有意度</a:t>
            </a:r>
            <a:r>
              <a:rPr kumimoji="1" lang="en-US" altLang="ja-JP" dirty="0" smtClean="0"/>
              <a:t>: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3.8σ </a:t>
            </a:r>
          </a:p>
          <a:p>
            <a:r>
              <a:rPr kumimoji="1" lang="en-US" altLang="ja-JP" dirty="0" smtClean="0"/>
              <a:t>(no mixing prob.=0.013%)</a:t>
            </a:r>
            <a:endParaRPr kumimoji="1" lang="ja-JP" altLang="en-US" dirty="0"/>
          </a:p>
        </p:txBody>
      </p:sp>
      <p:cxnSp>
        <p:nvCxnSpPr>
          <p:cNvPr id="27" name="直線矢印コネクタ 26"/>
          <p:cNvCxnSpPr>
            <a:endCxn id="57422" idx="1"/>
          </p:cNvCxnSpPr>
          <p:nvPr/>
        </p:nvCxnSpPr>
        <p:spPr>
          <a:xfrm flipV="1">
            <a:off x="2616200" y="2925998"/>
            <a:ext cx="800100" cy="186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705600" y="347345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1">
                    <a:lumMod val="75000"/>
                  </a:schemeClr>
                </a:solidFill>
              </a:rPr>
              <a:t>No mixing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 flipH="1" flipV="1">
            <a:off x="6975853" y="3177797"/>
            <a:ext cx="433974" cy="17438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0800000" flipV="1">
            <a:off x="7139355" y="2317748"/>
            <a:ext cx="499697" cy="3668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569672" y="2085201"/>
            <a:ext cx="64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Best fit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4"/>
          <a:srcRect l="3699" t="6226" r="5664" b="12840"/>
          <a:stretch>
            <a:fillRect/>
          </a:stretch>
        </p:blipFill>
        <p:spPr bwMode="auto">
          <a:xfrm>
            <a:off x="260350" y="4851400"/>
            <a:ext cx="5562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7400" y="939800"/>
            <a:ext cx="408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1206500"/>
            <a:ext cx="4667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2550" y="1428750"/>
            <a:ext cx="1695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1041400"/>
            <a:ext cx="2867025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825" y="1517650"/>
            <a:ext cx="256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テキスト ボックス 33"/>
          <p:cNvSpPr txBox="1"/>
          <p:nvPr/>
        </p:nvSpPr>
        <p:spPr>
          <a:xfrm>
            <a:off x="738849" y="584200"/>
            <a:ext cx="46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時間に依存した崩壊幅比</a:t>
            </a:r>
            <a:r>
              <a:rPr lang="en-US" altLang="ja-JP" dirty="0" smtClean="0"/>
              <a:t>: R(t)=</a:t>
            </a:r>
            <a:r>
              <a:rPr lang="en-US" altLang="ja-JP" dirty="0" err="1" smtClean="0"/>
              <a:t>Γ</a:t>
            </a:r>
            <a:r>
              <a:rPr lang="en-US" altLang="ja-JP" baseline="-25000" dirty="0" err="1" smtClean="0"/>
              <a:t>K+π</a:t>
            </a:r>
            <a:r>
              <a:rPr lang="en-US" altLang="ja-JP" baseline="-25000" dirty="0" smtClean="0"/>
              <a:t>-</a:t>
            </a:r>
            <a:r>
              <a:rPr lang="en-US" altLang="ja-JP" dirty="0" smtClean="0"/>
              <a:t>(t)/Γ</a:t>
            </a:r>
            <a:r>
              <a:rPr lang="en-US" altLang="ja-JP" baseline="-25000" dirty="0" smtClean="0"/>
              <a:t>K-π+</a:t>
            </a:r>
            <a:r>
              <a:rPr lang="en-US" altLang="ja-JP" dirty="0" smtClean="0"/>
              <a:t>(t)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595346" y="-625057"/>
            <a:ext cx="391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cap="all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_</a:t>
            </a:r>
            <a:endParaRPr lang="ja-JP" altLang="en-US" sz="48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832338" y="3645877"/>
            <a:ext cx="2356339" cy="15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3700" y="628650"/>
            <a:ext cx="7613162" cy="586740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実験においては重心系衝突エネルギー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1.96TeV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の陽子反陽子衝突事象を用い、ユニークかつ多様な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解析プログラムが遂行されている。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現在までに解析された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1-2fb</a:t>
            </a:r>
            <a:r>
              <a:rPr lang="en-US" altLang="ja-JP" sz="20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-1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のデータを用い、世界初もしくは最高レベルの測定結果を多数得た。これらは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B-factory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実験と相補的もしくは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comparable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である。</a:t>
            </a:r>
            <a:endParaRPr lang="en-US" altLang="ja-JP" sz="11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これ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をもとに標準理論の多角的な精密検証、</a:t>
            </a:r>
            <a:r>
              <a:rPr kumimoji="1"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New physics</a:t>
            </a:r>
            <a:r>
              <a:rPr kumimoji="1"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探索及び制限が行われている。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2009(10?)</a:t>
            </a:r>
            <a:r>
              <a:rPr kumimoji="1"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kumimoji="1"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6-8.5</a:t>
            </a:r>
            <a:r>
              <a:rPr kumimoji="1"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ｆｂ</a:t>
            </a:r>
            <a:r>
              <a:rPr kumimoji="1" lang="ja-JP" altLang="en-US" sz="20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－１</a:t>
            </a:r>
            <a:r>
              <a:rPr kumimoji="1"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  </a:t>
            </a:r>
            <a:r>
              <a:rPr kumimoji="1" lang="ja-JP" altLang="en-US" sz="2000" dirty="0" smtClean="0">
                <a:solidFill>
                  <a:schemeClr val="accent4">
                    <a:lumMod val="75000"/>
                    <a:alpha val="7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敵は</a:t>
            </a:r>
            <a:r>
              <a:rPr kumimoji="1" lang="en-US" altLang="ja-JP" sz="2000" dirty="0" smtClean="0">
                <a:solidFill>
                  <a:schemeClr val="accent4">
                    <a:lumMod val="75000"/>
                    <a:alpha val="7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top/Higgs trigger :-)</a:t>
            </a:r>
          </a:p>
          <a:p>
            <a:pPr lvl="1"/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今回用いた数倍の統計量を用いた高精度実験</a:t>
            </a:r>
            <a:endParaRPr lang="en-US" altLang="ja-JP" sz="16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より多くの</a:t>
            </a:r>
            <a:r>
              <a:rPr lang="en-US" altLang="ja-JP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Time dependent CP analysis (ex. B</a:t>
            </a:r>
            <a:r>
              <a:rPr lang="en-US" altLang="ja-JP" sz="22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(S)</a:t>
            </a:r>
            <a:r>
              <a:rPr lang="en-US" altLang="ja-JP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hh)</a:t>
            </a:r>
          </a:p>
          <a:p>
            <a:r>
              <a:rPr kumimoji="1" lang="en-US" altLang="ja-JP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sz="22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</a:t>
            </a:r>
            <a:r>
              <a:rPr kumimoji="1" lang="en-US" altLang="ja-JP" sz="22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S)</a:t>
            </a:r>
            <a:r>
              <a:rPr kumimoji="1" lang="en-US" altLang="ja-JP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kumimoji="1" lang="en-US" altLang="ja-JP" sz="22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μμ</a:t>
            </a:r>
            <a:r>
              <a:rPr kumimoji="1" lang="ja-JP" altLang="en-US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等による</a:t>
            </a:r>
            <a:r>
              <a:rPr kumimoji="1" lang="en-US" altLang="ja-JP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New physics</a:t>
            </a:r>
            <a:r>
              <a:rPr lang="ja-JP" altLang="en-US" sz="22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モデルへの制限</a:t>
            </a:r>
            <a:endParaRPr kumimoji="1" lang="en-US" altLang="ja-JP" sz="22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1810" y="0"/>
            <a:ext cx="6667528" cy="57152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53533" y="3505202"/>
            <a:ext cx="6667528" cy="57152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将来展望</a:t>
            </a:r>
            <a:endParaRPr kumimoji="1" lang="ja-JP" altLang="en-US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20080221_143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図 1" descr="20080221_190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57" y="0"/>
            <a:ext cx="5139093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2339" y="1195759"/>
            <a:ext cx="7366119" cy="70788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ご清聴ありがとうございました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9166" y="2039816"/>
            <a:ext cx="5724645" cy="1200329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それでは</a:t>
            </a:r>
            <a:r>
              <a:rPr kumimoji="1" lang="ja-JP" altLang="en-US" sz="3600" dirty="0" smtClean="0"/>
              <a:t>、</a:t>
            </a:r>
            <a:r>
              <a:rPr lang="ja-JP" altLang="en-US" sz="3600" dirty="0" smtClean="0"/>
              <a:t>温泉</a:t>
            </a:r>
            <a:r>
              <a:rPr kumimoji="1" lang="ja-JP" altLang="en-US" sz="3600" dirty="0" smtClean="0"/>
              <a:t>と</a:t>
            </a:r>
            <a:r>
              <a:rPr kumimoji="1" lang="ja-JP" altLang="en-US" sz="3600" dirty="0" smtClean="0"/>
              <a:t>スキーを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お楽しみください</a:t>
            </a:r>
            <a:endParaRPr kumimoji="1" lang="ja-JP" altLang="en-US" sz="36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93750" y="6350"/>
            <a:ext cx="7005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ja-JP" altLang="en-US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中間子の</a:t>
            </a:r>
            <a:r>
              <a:rPr lang="en-US" altLang="ja-JP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L=1</a:t>
            </a:r>
            <a:r>
              <a:rPr lang="ja-JP" altLang="en-US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励起状態</a:t>
            </a:r>
            <a:r>
              <a:rPr lang="en-US" altLang="ja-JP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sz="3600" b="1" baseline="30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**</a:t>
            </a:r>
            <a:r>
              <a:rPr lang="ja-JP" altLang="en-US" sz="36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の観測</a:t>
            </a:r>
            <a:endParaRPr lang="en-US" altLang="ja-JP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0" y="1428750"/>
            <a:ext cx="3683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899" y="939800"/>
            <a:ext cx="346918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5384800"/>
            <a:ext cx="42449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4483100" y="5429250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World’s Best!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83100" y="5829300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World’s Best!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682" y="622935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measurement!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900" y="5340350"/>
            <a:ext cx="4089400" cy="1244600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Bc_m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732585"/>
            <a:ext cx="4397375" cy="2385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角丸四角形 23"/>
          <p:cNvSpPr/>
          <p:nvPr/>
        </p:nvSpPr>
        <p:spPr>
          <a:xfrm>
            <a:off x="171450" y="762000"/>
            <a:ext cx="3822700" cy="8445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17" descr="datatheory"/>
          <p:cNvPicPr>
            <a:picLocks noChangeAspect="1" noChangeArrowheads="1"/>
          </p:cNvPicPr>
          <p:nvPr/>
        </p:nvPicPr>
        <p:blipFill>
          <a:blip r:embed="rId3"/>
          <a:srcRect b="5759"/>
          <a:stretch>
            <a:fillRect/>
          </a:stretch>
        </p:blipFill>
        <p:spPr bwMode="auto">
          <a:xfrm>
            <a:off x="304800" y="4006850"/>
            <a:ext cx="4514850" cy="2493962"/>
          </a:xfrm>
          <a:prstGeom prst="rect">
            <a:avLst/>
          </a:prstGeom>
          <a:noFill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5900" y="1206500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err="1" smtClean="0">
                <a:ea typeface="ＭＳ Ｐゴシック" pitchFamily="50" charset="-128"/>
              </a:rPr>
              <a:t>B</a:t>
            </a:r>
            <a:r>
              <a:rPr lang="en-US" altLang="ja-JP" b="1" baseline="-25000" dirty="0" err="1" smtClean="0">
                <a:ea typeface="ＭＳ Ｐゴシック" pitchFamily="50" charset="-128"/>
              </a:rPr>
              <a:t>c</a:t>
            </a:r>
            <a:r>
              <a:rPr lang="en-US" altLang="ja-JP" b="1" dirty="0" smtClean="0">
                <a:ea typeface="ＭＳ Ｐゴシック" pitchFamily="50" charset="-128"/>
              </a:rPr>
              <a:t> 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 J/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Y</a:t>
            </a:r>
            <a:r>
              <a:rPr lang="en-US" altLang="ja-JP" b="1" dirty="0">
                <a:ea typeface="ＭＳ Ｐゴシック" pitchFamily="50" charset="-128"/>
                <a:sym typeface="Symbol" pitchFamily="18" charset="2"/>
              </a:rPr>
              <a:t> 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p</a:t>
            </a:r>
            <a:r>
              <a:rPr lang="en-US" altLang="ja-JP" b="1" baseline="30000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-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 ; </a:t>
            </a:r>
            <a:r>
              <a:rPr lang="en-US" altLang="ja-JP" b="1" dirty="0">
                <a:latin typeface="Comic Sans MS" pitchFamily="66" charset="0"/>
                <a:ea typeface="ＭＳ Ｐゴシック" pitchFamily="50" charset="-128"/>
                <a:sym typeface="Symbol" pitchFamily="18" charset="2"/>
              </a:rPr>
              <a:t>J</a:t>
            </a:r>
            <a:r>
              <a:rPr lang="en-US" altLang="ja-JP" b="1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/</a:t>
            </a:r>
            <a:r>
              <a:rPr lang="en-US" altLang="ja-JP" b="1" dirty="0" err="1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Y</a:t>
            </a:r>
            <a:r>
              <a:rPr lang="en-US" altLang="ja-JP" b="1" dirty="0" err="1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mm</a:t>
            </a:r>
            <a:endParaRPr lang="en-US" altLang="ja-JP" sz="1800" b="1" dirty="0">
              <a:solidFill>
                <a:schemeClr val="accent2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811837" y="116205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err="1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B</a:t>
            </a:r>
            <a:r>
              <a:rPr lang="en-US" altLang="ja-JP" b="1" baseline="-25000" dirty="0" err="1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c</a:t>
            </a:r>
            <a:r>
              <a:rPr lang="en-US" altLang="ja-JP" b="1" dirty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 excess &gt;8</a:t>
            </a: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s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71450" y="3295650"/>
            <a:ext cx="5392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M(</a:t>
            </a:r>
            <a:r>
              <a:rPr lang="en-US" altLang="ja-JP" sz="2000" b="1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B</a:t>
            </a:r>
            <a:r>
              <a:rPr lang="en-US" altLang="ja-JP" sz="2000" b="1" baseline="-25000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c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) = 6274.1 </a:t>
            </a:r>
            <a:r>
              <a:rPr lang="en-US" altLang="ja-JP" sz="18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± 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3.2(stat) </a:t>
            </a:r>
            <a:r>
              <a:rPr lang="en-US" altLang="ja-JP" sz="18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±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 2.6(</a:t>
            </a:r>
            <a:r>
              <a:rPr lang="en-US" altLang="ja-JP" sz="2000" b="1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syst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)  </a:t>
            </a:r>
            <a:r>
              <a:rPr lang="en-US" altLang="ja-JP" sz="2000" b="1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MeV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/c</a:t>
            </a:r>
            <a:r>
              <a:rPr lang="en-US" altLang="ja-JP" sz="2000" b="1" baseline="300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2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705100" y="2095500"/>
            <a:ext cx="493713" cy="444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+18</a:t>
            </a:r>
          </a:p>
          <a:p>
            <a:r>
              <a:rPr lang="en-US" altLang="ja-JP" sz="1200" dirty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 - 0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8100" y="2540000"/>
            <a:ext cx="417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ea typeface="ＭＳ Ｐゴシック" pitchFamily="50" charset="-128"/>
              </a:rPr>
              <a:t>I. F. Allison et al., Phys. Rev. </a:t>
            </a:r>
            <a:r>
              <a:rPr lang="en-US" altLang="ja-JP" sz="1400" b="1" dirty="0" err="1">
                <a:ea typeface="ＭＳ Ｐゴシック" pitchFamily="50" charset="-128"/>
              </a:rPr>
              <a:t>Lett</a:t>
            </a:r>
            <a:r>
              <a:rPr lang="en-US" altLang="ja-JP" sz="1400" b="1" dirty="0">
                <a:ea typeface="ＭＳ Ｐゴシック" pitchFamily="50" charset="-128"/>
              </a:rPr>
              <a:t>. 94, 172001 (2005)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07474" y="0"/>
            <a:ext cx="489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ja-JP" sz="40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sz="4000" b="1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C</a:t>
            </a:r>
            <a:r>
              <a:rPr lang="en-US" altLang="ja-JP" sz="40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J/</a:t>
            </a:r>
            <a:r>
              <a:rPr lang="en-US" altLang="ja-JP" sz="4000" b="1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ψπ</a:t>
            </a:r>
            <a:r>
              <a:rPr lang="ja-JP" altLang="en-US" sz="4000" b="1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質量測定</a:t>
            </a:r>
            <a:endParaRPr lang="en-US" altLang="ja-JP" sz="4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latin typeface="Century Gothic" pitchFamily="34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9261" y="806450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baseline="-25000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C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: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ハドロンコライダーのみで生成可能</a:t>
            </a:r>
            <a:endParaRPr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60350" y="1791676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baseline="-25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c</a:t>
            </a:r>
            <a:r>
              <a:rPr lang="en-US" altLang="ja-JP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mass: Lattice QCD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の精密検証</a:t>
            </a:r>
            <a:endParaRPr lang="ja-JP" altLang="en-US" dirty="0"/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>
            <a:off x="298301" y="2184400"/>
            <a:ext cx="3606949" cy="3693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M(B</a:t>
            </a:r>
            <a:r>
              <a:rPr lang="en-US" altLang="ja-JP" b="1" baseline="-250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C</a:t>
            </a:r>
            <a:r>
              <a:rPr lang="en-US" altLang="ja-JP" b="1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)</a:t>
            </a:r>
            <a:r>
              <a:rPr lang="en-US" altLang="ja-JP" b="1" baseline="-250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Lattice</a:t>
            </a:r>
            <a:r>
              <a:rPr lang="en-US" altLang="ja-JP" b="1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=6304±12</a:t>
            </a:r>
            <a:r>
              <a:rPr lang="en-US" altLang="ja-JP" b="1" baseline="300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+18</a:t>
            </a:r>
            <a:r>
              <a:rPr lang="en-US" altLang="ja-JP" b="1" baseline="-250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-0 </a:t>
            </a:r>
            <a:r>
              <a:rPr lang="en-US" altLang="ja-JP" b="1" dirty="0" err="1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MeV</a:t>
            </a:r>
            <a:r>
              <a:rPr lang="en-US" altLang="ja-JP" b="1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/c</a:t>
            </a:r>
            <a:r>
              <a:rPr lang="en-US" altLang="ja-JP" b="1" baseline="3000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2</a:t>
            </a:r>
            <a:endParaRPr lang="en-US" altLang="ja-JP" b="1" baseline="30000" dirty="0">
              <a:solidFill>
                <a:schemeClr val="bg1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FAC93C-E4CE-4B45-A0F3-05BA724A41F4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Rare Decays (CDF) </a:t>
            </a: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08188"/>
            <a:ext cx="4287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411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730750" y="1973263"/>
            <a:ext cx="143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50" charset="-128"/>
              </a:rPr>
              <a:t>at 95(90)%CL</a:t>
            </a:r>
          </a:p>
          <a:p>
            <a:r>
              <a:rPr lang="en-US" altLang="ja-JP" sz="1600">
                <a:ea typeface="ＭＳ Ｐゴシック" pitchFamily="50" charset="-128"/>
              </a:rPr>
              <a:t>at 95(90)%CL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34950" y="2803525"/>
            <a:ext cx="792638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50" charset="-128"/>
              </a:rPr>
              <a:t>- 0.9 fb-1</a:t>
            </a:r>
          </a:p>
          <a:p>
            <a:r>
              <a:rPr lang="en-US" altLang="ja-JP" sz="1600">
                <a:ea typeface="ＭＳ Ｐゴシック" pitchFamily="50" charset="-128"/>
              </a:rPr>
              <a:t>B(B</a:t>
            </a:r>
            <a:r>
              <a:rPr lang="en-US" altLang="ja-JP" sz="1600" baseline="30000">
                <a:ea typeface="ＭＳ Ｐゴシック" pitchFamily="50" charset="-128"/>
              </a:rPr>
              <a:t>+</a:t>
            </a:r>
            <a:r>
              <a:rPr lang="en-US" altLang="ja-JP" sz="1600">
                <a:ea typeface="ＭＳ Ｐゴシック" pitchFamily="50" charset="-128"/>
              </a:rPr>
              <a:t> → μ</a:t>
            </a:r>
            <a:r>
              <a:rPr lang="en-US" altLang="ja-JP" sz="1600" baseline="30000">
                <a:ea typeface="ＭＳ Ｐゴシック" pitchFamily="50" charset="-128"/>
              </a:rPr>
              <a:t>+</a:t>
            </a:r>
            <a:r>
              <a:rPr lang="en-US" altLang="ja-JP" sz="1600">
                <a:ea typeface="ＭＳ Ｐゴシック" pitchFamily="50" charset="-128"/>
              </a:rPr>
              <a:t>μ</a:t>
            </a:r>
            <a:r>
              <a:rPr lang="en-US" altLang="ja-JP" sz="1600" baseline="30000">
                <a:ea typeface="ＭＳ Ｐゴシック" pitchFamily="50" charset="-128"/>
              </a:rPr>
              <a:t>−</a:t>
            </a:r>
            <a:r>
              <a:rPr lang="en-US" altLang="ja-JP" sz="1600">
                <a:ea typeface="ＭＳ Ｐゴシック" pitchFamily="50" charset="-128"/>
              </a:rPr>
              <a:t>K</a:t>
            </a:r>
            <a:r>
              <a:rPr lang="en-US" altLang="ja-JP" sz="1600" baseline="30000">
                <a:ea typeface="ＭＳ Ｐゴシック" pitchFamily="50" charset="-128"/>
              </a:rPr>
              <a:t>+</a:t>
            </a:r>
            <a:r>
              <a:rPr lang="en-US" altLang="ja-JP" sz="1600">
                <a:ea typeface="ＭＳ Ｐゴシック" pitchFamily="50" charset="-128"/>
              </a:rPr>
              <a:t>) = (0.60 ± 0.15 ± 0.04)×10</a:t>
            </a:r>
            <a:r>
              <a:rPr lang="en-US" altLang="ja-JP" sz="1600" baseline="30000">
                <a:ea typeface="ＭＳ Ｐゴシック" pitchFamily="50" charset="-128"/>
              </a:rPr>
              <a:t>-6</a:t>
            </a:r>
            <a:r>
              <a:rPr lang="en-US" altLang="ja-JP" sz="1600">
                <a:ea typeface="ＭＳ Ｐゴシック" pitchFamily="50" charset="-128"/>
              </a:rPr>
              <a:t>,        consistent with world average and</a:t>
            </a:r>
            <a:br>
              <a:rPr lang="en-US" altLang="ja-JP" sz="1600">
                <a:ea typeface="ＭＳ Ｐゴシック" pitchFamily="50" charset="-128"/>
              </a:rPr>
            </a:br>
            <a:r>
              <a:rPr lang="en-US" altLang="ja-JP" sz="1600">
                <a:ea typeface="ＭＳ Ｐゴシック" pitchFamily="50" charset="-128"/>
              </a:rPr>
              <a:t>B(B</a:t>
            </a:r>
            <a:r>
              <a:rPr lang="en-US" altLang="ja-JP" sz="1600" baseline="30000">
                <a:ea typeface="ＭＳ Ｐゴシック" pitchFamily="50" charset="-128"/>
              </a:rPr>
              <a:t>0</a:t>
            </a:r>
            <a:r>
              <a:rPr lang="en-US" altLang="ja-JP" sz="1600">
                <a:ea typeface="ＭＳ Ｐゴシック" pitchFamily="50" charset="-128"/>
              </a:rPr>
              <a:t> → μ</a:t>
            </a:r>
            <a:r>
              <a:rPr lang="en-US" altLang="ja-JP" sz="1600" baseline="30000">
                <a:ea typeface="ＭＳ Ｐゴシック" pitchFamily="50" charset="-128"/>
              </a:rPr>
              <a:t>+</a:t>
            </a:r>
            <a:r>
              <a:rPr lang="en-US" altLang="ja-JP" sz="1600">
                <a:ea typeface="ＭＳ Ｐゴシック" pitchFamily="50" charset="-128"/>
              </a:rPr>
              <a:t>μ</a:t>
            </a:r>
            <a:r>
              <a:rPr lang="en-US" altLang="ja-JP" sz="1600" baseline="30000">
                <a:ea typeface="ＭＳ Ｐゴシック" pitchFamily="50" charset="-128"/>
              </a:rPr>
              <a:t>−</a:t>
            </a:r>
            <a:r>
              <a:rPr lang="en-US" altLang="ja-JP" sz="1600">
                <a:ea typeface="ＭＳ Ｐゴシック" pitchFamily="50" charset="-128"/>
              </a:rPr>
              <a:t>K</a:t>
            </a:r>
            <a:r>
              <a:rPr lang="en-US" altLang="ja-JP" sz="1600" baseline="30000">
                <a:ea typeface="ＭＳ Ｐゴシック" pitchFamily="50" charset="-128"/>
              </a:rPr>
              <a:t>*0</a:t>
            </a:r>
            <a:r>
              <a:rPr lang="en-US" altLang="ja-JP" sz="1600">
                <a:ea typeface="ＭＳ Ｐゴシック" pitchFamily="50" charset="-128"/>
              </a:rPr>
              <a:t>) = (0.82 ± 0.31 ± 0.10)×10</a:t>
            </a:r>
            <a:r>
              <a:rPr lang="en-US" altLang="ja-JP" sz="1600" baseline="30000">
                <a:ea typeface="ＭＳ Ｐゴシック" pitchFamily="50" charset="-128"/>
              </a:rPr>
              <a:t>-6</a:t>
            </a:r>
            <a:r>
              <a:rPr lang="en-US" altLang="ja-JP" sz="1600">
                <a:ea typeface="ＭＳ Ｐゴシック" pitchFamily="50" charset="-128"/>
              </a:rPr>
              <a:t>         competitive with best measurements</a:t>
            </a:r>
          </a:p>
          <a:p>
            <a:endParaRPr lang="en-US" altLang="ja-JP" sz="1600">
              <a:ea typeface="ＭＳ Ｐゴシック" pitchFamily="50" charset="-128"/>
            </a:endParaRPr>
          </a:p>
          <a:p>
            <a:r>
              <a:rPr lang="en-US" altLang="ja-JP" sz="1600">
                <a:ea typeface="ＭＳ Ｐゴシック" pitchFamily="50" charset="-128"/>
              </a:rPr>
              <a:t>B(B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→ μ</a:t>
            </a:r>
            <a:r>
              <a:rPr lang="en-US" altLang="ja-JP" sz="1600" baseline="30000">
                <a:ea typeface="ＭＳ Ｐゴシック" pitchFamily="50" charset="-128"/>
              </a:rPr>
              <a:t>+</a:t>
            </a:r>
            <a:r>
              <a:rPr lang="en-US" altLang="ja-JP" sz="1600">
                <a:ea typeface="ＭＳ Ｐゴシック" pitchFamily="50" charset="-128"/>
              </a:rPr>
              <a:t>μ</a:t>
            </a:r>
            <a:r>
              <a:rPr lang="en-US" altLang="ja-JP" sz="1600" baseline="30000">
                <a:ea typeface="ＭＳ Ｐゴシック" pitchFamily="50" charset="-128"/>
              </a:rPr>
              <a:t>−</a:t>
            </a:r>
            <a:r>
              <a:rPr lang="en-US" altLang="ja-JP" sz="1600">
                <a:ea typeface="ＭＳ Ｐゴシック" pitchFamily="50" charset="-128"/>
              </a:rPr>
              <a:t>φ)/ B(B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→ J/ψφ) &lt; 2.61(2.30)×10</a:t>
            </a:r>
            <a:r>
              <a:rPr lang="en-US" altLang="ja-JP" sz="1600" baseline="30000">
                <a:ea typeface="ＭＳ Ｐゴシック" pitchFamily="50" charset="-128"/>
              </a:rPr>
              <a:t>-3</a:t>
            </a:r>
            <a:r>
              <a:rPr lang="en-US" altLang="ja-JP" sz="1600">
                <a:ea typeface="ＭＳ Ｐゴシック" pitchFamily="50" charset="-128"/>
              </a:rPr>
              <a:t> at 95(90)%CL           best limit</a:t>
            </a:r>
          </a:p>
          <a:p>
            <a:endParaRPr lang="en-US" altLang="ja-JP" sz="1600">
              <a:ea typeface="ＭＳ Ｐゴシック" pitchFamily="50" charset="-128"/>
            </a:endParaRPr>
          </a:p>
          <a:p>
            <a:endParaRPr lang="en-US" altLang="ja-JP" sz="1600">
              <a:ea typeface="ＭＳ Ｐゴシック" pitchFamily="50" charset="-128"/>
            </a:endParaRPr>
          </a:p>
          <a:p>
            <a:endParaRPr lang="en-US" altLang="ja-JP" sz="1600">
              <a:ea typeface="ＭＳ Ｐゴシック" pitchFamily="50" charset="-128"/>
            </a:endParaRPr>
          </a:p>
          <a:p>
            <a:pPr>
              <a:buFontTx/>
              <a:buChar char="-"/>
            </a:pPr>
            <a:r>
              <a:rPr lang="en-US" altLang="ja-JP" sz="1600">
                <a:ea typeface="ＭＳ Ｐゴシック" pitchFamily="50" charset="-128"/>
              </a:rPr>
              <a:t> First observation of                            in 1.2 fb</a:t>
            </a:r>
            <a:r>
              <a:rPr lang="en-US" altLang="ja-JP" sz="1600" baseline="30000">
                <a:ea typeface="ＭＳ Ｐゴシック" pitchFamily="50" charset="-128"/>
              </a:rPr>
              <a:t>-1</a:t>
            </a:r>
          </a:p>
          <a:p>
            <a:pPr>
              <a:buFontTx/>
              <a:buChar char="-"/>
            </a:pPr>
            <a:endParaRPr lang="en-US" altLang="ja-JP" sz="1600" baseline="30000">
              <a:ea typeface="ＭＳ Ｐゴシック" pitchFamily="50" charset="-128"/>
            </a:endParaRPr>
          </a:p>
          <a:p>
            <a:r>
              <a:rPr lang="en-US" altLang="ja-JP" sz="1600">
                <a:ea typeface="ＭＳ Ｐゴシック" pitchFamily="50" charset="-128"/>
              </a:rPr>
              <a:t>109 +/- 9 signal events with ~8 sigma significance</a:t>
            </a:r>
          </a:p>
          <a:p>
            <a:r>
              <a:rPr lang="en-US" altLang="ja-JP" sz="1600">
                <a:ea typeface="ＭＳ Ｐゴシック" pitchFamily="50" charset="-128"/>
              </a:rPr>
              <a:t>Measure branching fraction relative to Cabibbo allowed mode: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791200"/>
            <a:ext cx="6781800" cy="261938"/>
            <a:chOff x="336" y="2784"/>
            <a:chExt cx="4272" cy="165"/>
          </a:xfrm>
        </p:grpSpPr>
        <p:pic>
          <p:nvPicPr>
            <p:cNvPr id="22631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784"/>
              <a:ext cx="369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631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2784"/>
              <a:ext cx="6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7"/>
          <a:srcRect r="-110" b="12329"/>
          <a:stretch>
            <a:fillRect/>
          </a:stretch>
        </p:blipFill>
        <p:spPr bwMode="auto">
          <a:xfrm>
            <a:off x="2219325" y="476885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93725" y="1636713"/>
            <a:ext cx="265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50" charset="-128"/>
              </a:rPr>
              <a:t>- With 2.0 fb</a:t>
            </a:r>
            <a:r>
              <a:rPr lang="en-US" altLang="ja-JP" sz="1600" baseline="30000">
                <a:ea typeface="ＭＳ Ｐゴシック" pitchFamily="50" charset="-128"/>
              </a:rPr>
              <a:t>-1</a:t>
            </a:r>
            <a:r>
              <a:rPr lang="en-US" altLang="ja-JP" sz="1600">
                <a:ea typeface="ＭＳ Ｐゴシック" pitchFamily="50" charset="-128"/>
              </a:rPr>
              <a:t>, best limit in:</a:t>
            </a:r>
            <a:r>
              <a:rPr lang="en-US" altLang="ja-JP" sz="1800">
                <a:ea typeface="ＭＳ Ｐゴシック" pitchFamily="50" charset="-128"/>
              </a:rPr>
              <a:t> </a:t>
            </a: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457200" y="1981200"/>
            <a:ext cx="5867400" cy="609600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250825" y="3059113"/>
            <a:ext cx="7978775" cy="587375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14350" y="5737225"/>
            <a:ext cx="6934200" cy="304800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5334000" y="2590800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arXiv:0712.1708</a:t>
            </a: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3810000" y="4175125"/>
            <a:ext cx="4440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http://www-cdf.fnal.gov/physics/new/bottom/061130.blessed_bmumuh/</a:t>
            </a: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3360738" y="6080125"/>
            <a:ext cx="4335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http://www-cdf.fnal.gov/physics/new/bottom/070524.blessed-Bs-DsK/</a:t>
            </a:r>
          </a:p>
        </p:txBody>
      </p:sp>
      <p:sp>
        <p:nvSpPr>
          <p:cNvPr id="226322" name="AutoShape 18"/>
          <p:cNvSpPr>
            <a:spLocks/>
          </p:cNvSpPr>
          <p:nvPr/>
        </p:nvSpPr>
        <p:spPr bwMode="auto">
          <a:xfrm>
            <a:off x="4398963" y="3113088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228600" y="3733800"/>
            <a:ext cx="8001000" cy="381000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44450" y="3340100"/>
            <a:ext cx="3505200" cy="11112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739136"/>
            <a:ext cx="4080510" cy="2779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5922" y="0"/>
            <a:ext cx="6667528" cy="571520"/>
          </a:xfrm>
        </p:spPr>
        <p:txBody>
          <a:bodyPr>
            <a:normAutofit fontScale="90000"/>
          </a:bodyPr>
          <a:lstStyle/>
          <a:p>
            <a:r>
              <a:rPr lang="en-US" altLang="ja-JP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Tevatron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加速器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るみのシティ</a:t>
            </a:r>
            <a:endParaRPr kumimoji="1" lang="ja-JP" alt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" y="733424"/>
            <a:ext cx="3200400" cy="2552700"/>
            <a:chOff x="1728" y="720"/>
            <a:chExt cx="2016" cy="1608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728" y="720"/>
              <a:ext cx="2016" cy="1608"/>
              <a:chOff x="1728" y="720"/>
              <a:chExt cx="2016" cy="1608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728" y="720"/>
                <a:ext cx="2016" cy="1608"/>
                <a:chOff x="1728" y="720"/>
                <a:chExt cx="2016" cy="1608"/>
              </a:xfrm>
            </p:grpSpPr>
            <p:pic>
              <p:nvPicPr>
                <p:cNvPr id="14" name="Picture 1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8" y="720"/>
                  <a:ext cx="2016" cy="1608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Oval 17"/>
                <p:cNvSpPr>
                  <a:spLocks noChangeArrowheads="1"/>
                </p:cNvSpPr>
                <p:nvPr/>
              </p:nvSpPr>
              <p:spPr bwMode="auto">
                <a:xfrm rot="360000">
                  <a:off x="1954" y="1154"/>
                  <a:ext cx="1680" cy="720"/>
                </a:xfrm>
                <a:prstGeom prst="ellipse">
                  <a:avLst/>
                </a:prstGeom>
                <a:noFill/>
                <a:ln w="3168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" name="Freeform 18"/>
                <p:cNvSpPr>
                  <a:spLocks noChangeArrowheads="1"/>
                </p:cNvSpPr>
                <p:nvPr/>
              </p:nvSpPr>
              <p:spPr bwMode="auto">
                <a:xfrm>
                  <a:off x="3360" y="1296"/>
                  <a:ext cx="96" cy="48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423" y="211"/>
                    </a:cxn>
                    <a:cxn ang="0">
                      <a:pos x="0" y="211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424" h="212">
                      <a:moveTo>
                        <a:pt x="211" y="0"/>
                      </a:moveTo>
                      <a:lnTo>
                        <a:pt x="423" y="211"/>
                      </a:lnTo>
                      <a:lnTo>
                        <a:pt x="0" y="211"/>
                      </a:lnTo>
                      <a:lnTo>
                        <a:pt x="211" y="0"/>
                      </a:lnTo>
                    </a:path>
                  </a:pathLst>
                </a:custGeom>
                <a:solidFill>
                  <a:srgbClr val="00FF00"/>
                </a:solidFill>
                <a:ln w="936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AutoShape 20"/>
                <p:cNvSpPr>
                  <a:spLocks noChangeArrowheads="1"/>
                </p:cNvSpPr>
                <p:nvPr/>
              </p:nvSpPr>
              <p:spPr bwMode="auto">
                <a:xfrm>
                  <a:off x="3216" y="1056"/>
                  <a:ext cx="412" cy="233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eaLnBrk="1" hangingPunct="1">
                    <a:buClr>
                      <a:srgbClr val="00FF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altLang="ja-JP" sz="1800" b="1" dirty="0">
                      <a:solidFill>
                        <a:srgbClr val="00FF00"/>
                      </a:solidFill>
                      <a:ea typeface="ＭＳ Ｐゴシック" charset="-128"/>
                    </a:rPr>
                    <a:t>CDF</a:t>
                  </a:r>
                </a:p>
              </p:txBody>
            </p:sp>
            <p:sp>
              <p:nvSpPr>
                <p:cNvPr id="20" name="Freeform 22"/>
                <p:cNvSpPr>
                  <a:spLocks noChangeArrowheads="1"/>
                </p:cNvSpPr>
                <p:nvPr/>
              </p:nvSpPr>
              <p:spPr bwMode="auto">
                <a:xfrm>
                  <a:off x="2544" y="1008"/>
                  <a:ext cx="336" cy="96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1111" y="105"/>
                    </a:cxn>
                    <a:cxn ang="0">
                      <a:pos x="1111" y="0"/>
                    </a:cxn>
                    <a:cxn ang="0">
                      <a:pos x="1481" y="211"/>
                    </a:cxn>
                    <a:cxn ang="0">
                      <a:pos x="1111" y="423"/>
                    </a:cxn>
                    <a:cxn ang="0">
                      <a:pos x="1111" y="317"/>
                    </a:cxn>
                    <a:cxn ang="0">
                      <a:pos x="0" y="317"/>
                    </a:cxn>
                    <a:cxn ang="0">
                      <a:pos x="0" y="105"/>
                    </a:cxn>
                  </a:cxnLst>
                  <a:rect l="0" t="0" r="r" b="b"/>
                  <a:pathLst>
                    <a:path w="1482" h="424">
                      <a:moveTo>
                        <a:pt x="0" y="105"/>
                      </a:moveTo>
                      <a:lnTo>
                        <a:pt x="1111" y="105"/>
                      </a:lnTo>
                      <a:lnTo>
                        <a:pt x="1111" y="0"/>
                      </a:lnTo>
                      <a:lnTo>
                        <a:pt x="1481" y="211"/>
                      </a:lnTo>
                      <a:lnTo>
                        <a:pt x="1111" y="423"/>
                      </a:lnTo>
                      <a:lnTo>
                        <a:pt x="1111" y="317"/>
                      </a:lnTo>
                      <a:lnTo>
                        <a:pt x="0" y="317"/>
                      </a:lnTo>
                      <a:lnTo>
                        <a:pt x="0" y="105"/>
                      </a:lnTo>
                    </a:path>
                  </a:pathLst>
                </a:custGeom>
                <a:solidFill>
                  <a:srgbClr val="00FF00"/>
                </a:solidFill>
                <a:ln w="936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Freeform 23"/>
                <p:cNvSpPr>
                  <a:spLocks noChangeArrowheads="1"/>
                </p:cNvSpPr>
                <p:nvPr/>
              </p:nvSpPr>
              <p:spPr bwMode="auto">
                <a:xfrm>
                  <a:off x="2496" y="1200"/>
                  <a:ext cx="384" cy="97"/>
                </a:xfrm>
                <a:custGeom>
                  <a:avLst/>
                  <a:gdLst/>
                  <a:ahLst/>
                  <a:cxnLst>
                    <a:cxn ang="0">
                      <a:pos x="1694" y="106"/>
                    </a:cxn>
                    <a:cxn ang="0">
                      <a:pos x="423" y="106"/>
                    </a:cxn>
                    <a:cxn ang="0">
                      <a:pos x="423" y="0"/>
                    </a:cxn>
                    <a:cxn ang="0">
                      <a:pos x="0" y="212"/>
                    </a:cxn>
                    <a:cxn ang="0">
                      <a:pos x="423" y="425"/>
                    </a:cxn>
                    <a:cxn ang="0">
                      <a:pos x="423" y="318"/>
                    </a:cxn>
                    <a:cxn ang="0">
                      <a:pos x="1694" y="318"/>
                    </a:cxn>
                    <a:cxn ang="0">
                      <a:pos x="1694" y="106"/>
                    </a:cxn>
                  </a:cxnLst>
                  <a:rect l="0" t="0" r="r" b="b"/>
                  <a:pathLst>
                    <a:path w="1695" h="426">
                      <a:moveTo>
                        <a:pt x="1694" y="106"/>
                      </a:moveTo>
                      <a:lnTo>
                        <a:pt x="423" y="106"/>
                      </a:lnTo>
                      <a:lnTo>
                        <a:pt x="423" y="0"/>
                      </a:lnTo>
                      <a:lnTo>
                        <a:pt x="0" y="212"/>
                      </a:lnTo>
                      <a:lnTo>
                        <a:pt x="423" y="425"/>
                      </a:lnTo>
                      <a:lnTo>
                        <a:pt x="423" y="318"/>
                      </a:lnTo>
                      <a:lnTo>
                        <a:pt x="1694" y="318"/>
                      </a:lnTo>
                      <a:lnTo>
                        <a:pt x="1694" y="106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AutoShape 24"/>
                <p:cNvSpPr>
                  <a:spLocks noChangeArrowheads="1"/>
                </p:cNvSpPr>
                <p:nvPr/>
              </p:nvSpPr>
              <p:spPr bwMode="auto">
                <a:xfrm>
                  <a:off x="2880" y="1161"/>
                  <a:ext cx="196" cy="223"/>
                </a:xfrm>
                <a:prstGeom prst="roundRect">
                  <a:avLst>
                    <a:gd name="adj" fmla="val 50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eaLnBrk="1" hangingPunct="1">
                    <a:lnSpc>
                      <a:spcPct val="94000"/>
                    </a:lnSpc>
                    <a:buClr>
                      <a:srgbClr val="FF33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altLang="ja-JP" sz="1800" b="1">
                      <a:solidFill>
                        <a:srgbClr val="FF3300"/>
                      </a:solidFill>
                      <a:latin typeface="Times New Roman" pitchFamily="18" charset="0"/>
                      <a:ea typeface="ＭＳ Ｐゴシック" charset="-128"/>
                    </a:rPr>
                    <a:t>p</a:t>
                  </a:r>
                </a:p>
              </p:txBody>
            </p:sp>
            <p:sp>
              <p:nvSpPr>
                <p:cNvPr id="23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1248"/>
                  <a:ext cx="96" cy="1"/>
                </a:xfrm>
                <a:prstGeom prst="line">
                  <a:avLst/>
                </a:prstGeom>
                <a:noFill/>
                <a:ln w="1584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3" name="AutoShape 26"/>
              <p:cNvSpPr>
                <a:spLocks noChangeArrowheads="1"/>
              </p:cNvSpPr>
              <p:nvPr/>
            </p:nvSpPr>
            <p:spPr bwMode="auto">
              <a:xfrm>
                <a:off x="2352" y="912"/>
                <a:ext cx="196" cy="223"/>
              </a:xfrm>
              <a:prstGeom prst="roundRect">
                <a:avLst>
                  <a:gd name="adj" fmla="val 50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1" hangingPunct="1">
                  <a:lnSpc>
                    <a:spcPct val="94000"/>
                  </a:lnSpc>
                  <a:buClr>
                    <a:srgbClr val="00FF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ja-JP" sz="1800" b="1">
                    <a:solidFill>
                      <a:srgbClr val="00FF00"/>
                    </a:solidFill>
                    <a:latin typeface="Times New Roman" pitchFamily="18" charset="0"/>
                    <a:ea typeface="ＭＳ Ｐゴシック" charset="-128"/>
                  </a:rPr>
                  <a:t>p</a:t>
                </a:r>
              </a:p>
            </p:txBody>
          </p:sp>
        </p:grp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2303" y="1440"/>
              <a:ext cx="482" cy="288"/>
            </a:xfrm>
            <a:prstGeom prst="line">
              <a:avLst/>
            </a:prstGeom>
            <a:noFill/>
            <a:ln w="1908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2522" y="1527"/>
              <a:ext cx="358" cy="205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4000"/>
                </a:lnSpc>
                <a:buClr>
                  <a:srgbClr val="FFFF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altLang="ja-JP" sz="1600" b="1">
                  <a:solidFill>
                    <a:srgbClr val="FFFF00"/>
                  </a:solidFill>
                  <a:latin typeface="Times New Roman" pitchFamily="18" charset="0"/>
                  <a:ea typeface="ＭＳ Ｐゴシック" charset="-128"/>
                </a:rPr>
                <a:t>1km</a:t>
              </a: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786182" y="5643578"/>
            <a:ext cx="4286280" cy="114303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dirty="0"/>
              <a:t>Highest initial </a:t>
            </a:r>
            <a:r>
              <a:rPr lang="en-US" dirty="0" err="1"/>
              <a:t>Lum</a:t>
            </a:r>
            <a:r>
              <a:rPr lang="en-US" dirty="0"/>
              <a:t> store:  2.90e</a:t>
            </a:r>
            <a:r>
              <a:rPr lang="en-US" baseline="30000" dirty="0"/>
              <a:t>32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dirty="0"/>
              <a:t>Best integrated </a:t>
            </a:r>
            <a:r>
              <a:rPr lang="en-US" dirty="0" err="1"/>
              <a:t>Lum</a:t>
            </a:r>
            <a:r>
              <a:rPr lang="en-US" dirty="0"/>
              <a:t> week:  45 pb</a:t>
            </a:r>
            <a:r>
              <a:rPr lang="en-US" baseline="30000" dirty="0"/>
              <a:t>-1</a:t>
            </a:r>
            <a:endParaRPr lang="ja-JP" dirty="0">
              <a:ea typeface="ヒラギノ角ゴ Pro W3" pitchFamily="1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dirty="0"/>
              <a:t>Best integrated </a:t>
            </a:r>
            <a:r>
              <a:rPr lang="en-US" dirty="0" err="1"/>
              <a:t>Lum</a:t>
            </a:r>
            <a:r>
              <a:rPr lang="en-US" dirty="0"/>
              <a:t> month: 165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7294" y="3429000"/>
            <a:ext cx="3204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ea typeface="HGP創英角ｺﾞｼｯｸUB" pitchFamily="50" charset="-128"/>
              </a:rPr>
              <a:t>現在世界最高エネルギーを誇る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  <a:ea typeface="HGP創英角ｺﾞｼｯｸUB" pitchFamily="50" charset="-128"/>
              </a:rPr>
              <a:t>陽子反陽子衝突型加速器</a:t>
            </a:r>
            <a:endParaRPr kumimoji="1" lang="en-US" altLang="ja-JP" dirty="0" smtClean="0">
              <a:solidFill>
                <a:schemeClr val="tx2">
                  <a:lumMod val="75000"/>
                </a:schemeClr>
              </a:solidFill>
              <a:ea typeface="HGP創英角ｺﾞｼｯｸUB" pitchFamily="50" charset="-128"/>
            </a:endParaRPr>
          </a:p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ea typeface="HGP創英角ｺﾞｼｯｸUB" pitchFamily="50" charset="-128"/>
              </a:rPr>
              <a:t>(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ea typeface="HGP創英角ｺﾞｼｯｸUB" pitchFamily="50" charset="-128"/>
              </a:rPr>
              <a:t>重心エネルギー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ea typeface="HGP創英角ｺﾞｼｯｸUB" pitchFamily="50" charset="-128"/>
              </a:rPr>
              <a:t>1.96TeV)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  <a:ea typeface="HGP創英角ｺﾞｼｯｸUB" pitchFamily="50" charset="-128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740" y="95250"/>
            <a:ext cx="4080510" cy="2784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非対称度分布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l="26158" t="19107" r="45068" b="59938"/>
          <a:stretch>
            <a:fillRect/>
          </a:stretch>
        </p:blipFill>
        <p:spPr bwMode="auto">
          <a:xfrm>
            <a:off x="4500562" y="42737"/>
            <a:ext cx="3357586" cy="3457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0" y="785794"/>
            <a:ext cx="4429124" cy="252667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中間子における直接的な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非保存パラメータ、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en-US" altLang="ja-JP" sz="20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及びその</a:t>
            </a:r>
            <a:r>
              <a:rPr kumimoji="1"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確率分布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を以下のように定義する</a:t>
            </a:r>
            <a:endParaRPr kumimoji="1"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コンテンツ プレースホルダ 9"/>
          <p:cNvSpPr txBox="1">
            <a:spLocks/>
          </p:cNvSpPr>
          <p:nvPr/>
        </p:nvSpPr>
        <p:spPr>
          <a:xfrm>
            <a:off x="142844" y="2759718"/>
            <a:ext cx="4071966" cy="25266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pic>
        <p:nvPicPr>
          <p:cNvPr id="16" name="図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296551" y="2857496"/>
            <a:ext cx="3918259" cy="785818"/>
          </a:xfrm>
          <a:prstGeom prst="rect">
            <a:avLst/>
          </a:prstGeom>
        </p:spPr>
      </p:pic>
      <p:sp>
        <p:nvSpPr>
          <p:cNvPr id="17" name="コンテンツ プレースホルダ 9"/>
          <p:cNvSpPr txBox="1">
            <a:spLocks/>
          </p:cNvSpPr>
          <p:nvPr/>
        </p:nvSpPr>
        <p:spPr>
          <a:xfrm>
            <a:off x="-32" y="4045602"/>
            <a:ext cx="4286280" cy="19551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altLang="ja-JP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en-US" altLang="ja-JP" sz="2000" baseline="-25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ja-JP" altLang="en-US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の確率分布は、</a:t>
            </a:r>
            <a:r>
              <a:rPr lang="en-US" altLang="ja-JP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   </a:t>
            </a:r>
            <a:r>
              <a:rPr lang="ja-JP" altLang="en-US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綺麗に</a:t>
            </a:r>
            <a:r>
              <a:rPr lang="en-US" altLang="ja-JP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2000" dirty="0" smtClean="0">
                <a:solidFill>
                  <a:srgbClr val="F07902"/>
                </a:solidFill>
                <a:latin typeface="HGP創英角ｺﾞｼｯｸUB" pitchFamily="50" charset="-128"/>
                <a:ea typeface="HGP創英角ｺﾞｼｯｸUB" pitchFamily="50" charset="-128"/>
              </a:rPr>
              <a:t>フレーバーを識別している</a:t>
            </a:r>
            <a:endParaRPr kumimoji="1" lang="en-US" altLang="ja-JP" sz="2000" b="0" i="0" u="none" strike="noStrike" kern="1200" cap="none" spc="0" normalizeH="0" noProof="0" dirty="0" smtClean="0">
              <a:ln>
                <a:noFill/>
              </a:ln>
              <a:solidFill>
                <a:srgbClr val="F07902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562817"/>
            <a:ext cx="3357586" cy="32237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87496" y="1999329"/>
            <a:ext cx="4035047" cy="56062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14348" y="5000636"/>
            <a:ext cx="341632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s</a:t>
            </a:r>
            <a:r>
              <a:rPr kumimoji="1" lang="ja-JP" altLang="en-US" dirty="0" smtClean="0"/>
              <a:t>中間子における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直接的ＣＰ非保存パラメータの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世界初の測定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3700" y="628650"/>
            <a:ext cx="7778750" cy="586740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実験において陽子反陽子衝突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1fb</a:t>
            </a:r>
            <a:r>
              <a:rPr lang="en-US" altLang="ja-JP" sz="20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-1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のデータを用い、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18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中間子及び</a:t>
            </a:r>
            <a:r>
              <a:rPr kumimoji="1" lang="en-US" altLang="ja-JP" sz="18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Λ</a:t>
            </a:r>
            <a:r>
              <a:rPr kumimoji="1" lang="en-US" altLang="ja-JP" sz="1800" baseline="-25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バリオン二体崩壊モードの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kumimoji="1" lang="en-US" altLang="ja-JP" sz="18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st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observation:</a:t>
            </a:r>
          </a:p>
          <a:p>
            <a:pPr lvl="1"/>
            <a:endParaRPr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endParaRPr kumimoji="1"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endParaRPr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18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(s)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中間子二体崩壊における直接的な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の破れ現象の測定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</a:t>
            </a:r>
          </a:p>
          <a:p>
            <a:pPr lvl="1"/>
            <a:endParaRPr kumimoji="1"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buNone/>
            </a:pPr>
            <a:endParaRPr kumimoji="1"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buNone/>
            </a:pPr>
            <a:endParaRPr kumimoji="1"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1800" baseline="-25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(s)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中間子二体崩壊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annihilation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モードの探索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</a:t>
            </a:r>
          </a:p>
          <a:p>
            <a:pPr lvl="1"/>
            <a:endParaRPr kumimoji="1"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endParaRPr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バリオン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en-US" altLang="ja-JP" sz="18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Λ</a:t>
            </a:r>
            <a:r>
              <a:rPr kumimoji="1" lang="en-US" altLang="ja-JP" sz="1800" baseline="-25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における世界初の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非対称度測定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</a:t>
            </a:r>
          </a:p>
          <a:p>
            <a:endParaRPr kumimoji="1" lang="en-US" altLang="ja-JP" sz="24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371600"/>
            <a:ext cx="568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Bhh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崩壊まとめ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2762250"/>
            <a:ext cx="698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3251200"/>
            <a:ext cx="6600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0" y="4095750"/>
            <a:ext cx="4191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5073650"/>
            <a:ext cx="7005656" cy="12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テキスト ボックス 31"/>
          <p:cNvSpPr txBox="1"/>
          <p:nvPr/>
        </p:nvSpPr>
        <p:spPr>
          <a:xfrm>
            <a:off x="912789" y="63627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以上の結果を得た。</a:t>
            </a:r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14817"/>
            <a:ext cx="28289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事象選別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1406" y="685807"/>
            <a:ext cx="3201988" cy="3743325"/>
            <a:chOff x="204" y="981"/>
            <a:chExt cx="2017" cy="2358"/>
          </a:xfrm>
        </p:grpSpPr>
        <p:sp>
          <p:nvSpPr>
            <p:cNvPr id="5" name="Oval 50"/>
            <p:cNvSpPr>
              <a:spLocks noChangeArrowheads="1"/>
            </p:cNvSpPr>
            <p:nvPr/>
          </p:nvSpPr>
          <p:spPr bwMode="auto">
            <a:xfrm rot="208521">
              <a:off x="222" y="1428"/>
              <a:ext cx="1801" cy="3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35001"/>
                  </a:srgbClr>
                </a:gs>
                <a:gs pos="100000">
                  <a:srgbClr val="C0C0C0">
                    <a:gamma/>
                    <a:shade val="66667"/>
                    <a:invGamma/>
                    <a:alpha val="78999"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1025" y="1072"/>
              <a:ext cx="3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8000"/>
                  </a:solidFill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b="1" i="1" baseline="30000">
                  <a:solidFill>
                    <a:srgbClr val="008000"/>
                  </a:solidFill>
                  <a:latin typeface="Symbol" pitchFamily="18" charset="2"/>
                  <a:ea typeface="ＭＳ Ｐゴシック" charset="-128"/>
                </a:rPr>
                <a:t>mm</a:t>
              </a:r>
            </a:p>
          </p:txBody>
        </p:sp>
        <p:sp>
          <p:nvSpPr>
            <p:cNvPr id="7" name="Line 52"/>
            <p:cNvSpPr>
              <a:spLocks noChangeShapeType="1"/>
            </p:cNvSpPr>
            <p:nvPr/>
          </p:nvSpPr>
          <p:spPr bwMode="auto">
            <a:xfrm flipH="1" flipV="1">
              <a:off x="898" y="1675"/>
              <a:ext cx="221" cy="10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>
              <a:off x="457" y="2692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1119" y="1983"/>
              <a:ext cx="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Line 55"/>
            <p:cNvSpPr>
              <a:spLocks noChangeShapeType="1"/>
            </p:cNvSpPr>
            <p:nvPr/>
          </p:nvSpPr>
          <p:spPr bwMode="auto">
            <a:xfrm flipH="1" flipV="1">
              <a:off x="898" y="2199"/>
              <a:ext cx="34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 flipH="1" flipV="1">
              <a:off x="551" y="1798"/>
              <a:ext cx="347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 flipV="1">
              <a:off x="962" y="2168"/>
              <a:ext cx="315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 flipV="1">
              <a:off x="1277" y="1798"/>
              <a:ext cx="348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" name="Line 59"/>
            <p:cNvSpPr>
              <a:spLocks noChangeAspect="1" noChangeShapeType="1"/>
            </p:cNvSpPr>
            <p:nvPr/>
          </p:nvSpPr>
          <p:spPr bwMode="auto">
            <a:xfrm flipV="1">
              <a:off x="570" y="1244"/>
              <a:ext cx="521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5" name="Line 60"/>
            <p:cNvSpPr>
              <a:spLocks noChangeAspect="1" noChangeShapeType="1"/>
            </p:cNvSpPr>
            <p:nvPr/>
          </p:nvSpPr>
          <p:spPr bwMode="auto">
            <a:xfrm flipH="1" flipV="1">
              <a:off x="1137" y="1244"/>
              <a:ext cx="48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6" name="Line 61"/>
            <p:cNvSpPr>
              <a:spLocks noChangeAspect="1" noChangeShapeType="1"/>
            </p:cNvSpPr>
            <p:nvPr/>
          </p:nvSpPr>
          <p:spPr bwMode="auto">
            <a:xfrm flipV="1">
              <a:off x="1056" y="1213"/>
              <a:ext cx="61" cy="117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 flipH="1" flipV="1">
              <a:off x="1056" y="2384"/>
              <a:ext cx="63" cy="3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8" name="Text Box 63"/>
            <p:cNvSpPr txBox="1">
              <a:spLocks noChangeArrowheads="1"/>
            </p:cNvSpPr>
            <p:nvPr/>
          </p:nvSpPr>
          <p:spPr bwMode="auto">
            <a:xfrm>
              <a:off x="266" y="1780"/>
              <a:ext cx="2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b="1" i="1" baseline="30000"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1625" y="1751"/>
              <a:ext cx="2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latin typeface="Times New Roman" pitchFamily="18" charset="0"/>
                  <a:ea typeface="ＭＳ Ｐゴシック" charset="-128"/>
                </a:rPr>
                <a:t>P</a:t>
              </a:r>
              <a:r>
                <a:rPr lang="en-US" altLang="ja-JP" b="1" i="1" baseline="30000">
                  <a:latin typeface="Symbol" pitchFamily="18" charset="2"/>
                  <a:ea typeface="ＭＳ Ｐゴシック" charset="-128"/>
                </a:rPr>
                <a:t>m</a:t>
              </a: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798" y="2581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hlink"/>
                  </a:solidFill>
                  <a:latin typeface="Times New Roman" pitchFamily="18" charset="0"/>
                  <a:ea typeface="ＭＳ Ｐゴシック" charset="-128"/>
                </a:rPr>
                <a:t>L</a:t>
              </a:r>
              <a:r>
                <a:rPr lang="en-US" altLang="ja-JP" b="1" baseline="-25000">
                  <a:solidFill>
                    <a:schemeClr val="hlink"/>
                  </a:solidFill>
                  <a:latin typeface="Times New Roman" pitchFamily="18" charset="0"/>
                  <a:ea typeface="ＭＳ Ｐゴシック" charset="-128"/>
                </a:rPr>
                <a:t>3D</a:t>
              </a:r>
              <a:endParaRPr lang="en-US" altLang="ja-JP" b="1" baseline="30000">
                <a:solidFill>
                  <a:schemeClr val="hlink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Freeform 67"/>
            <p:cNvSpPr>
              <a:spLocks/>
            </p:cNvSpPr>
            <p:nvPr/>
          </p:nvSpPr>
          <p:spPr bwMode="auto">
            <a:xfrm>
              <a:off x="930" y="1798"/>
              <a:ext cx="158" cy="3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44" y="8"/>
                </a:cxn>
                <a:cxn ang="0">
                  <a:pos x="240" y="8"/>
                </a:cxn>
              </a:cxnLst>
              <a:rect l="0" t="0" r="r" b="b"/>
              <a:pathLst>
                <a:path w="240" h="56">
                  <a:moveTo>
                    <a:pt x="0" y="56"/>
                  </a:moveTo>
                  <a:cubicBezTo>
                    <a:pt x="52" y="36"/>
                    <a:pt x="104" y="16"/>
                    <a:pt x="144" y="8"/>
                  </a:cubicBezTo>
                  <a:cubicBezTo>
                    <a:pt x="184" y="0"/>
                    <a:pt x="224" y="8"/>
                    <a:pt x="240" y="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1876" y="262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i="1">
                  <a:latin typeface="Times New Roman" pitchFamily="18" charset="0"/>
                  <a:ea typeface="ＭＳ Ｐゴシック" charset="-128"/>
                </a:rPr>
                <a:t>x</a:t>
              </a:r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088" y="1842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i="1">
                  <a:latin typeface="Times New Roman" pitchFamily="18" charset="0"/>
                  <a:ea typeface="ＭＳ Ｐゴシック" charset="-128"/>
                </a:rPr>
                <a:t>y</a:t>
              </a:r>
            </a:p>
          </p:txBody>
        </p:sp>
        <p:sp>
          <p:nvSpPr>
            <p:cNvPr id="24" name="Text Box 70"/>
            <p:cNvSpPr txBox="1">
              <a:spLocks noChangeArrowheads="1"/>
            </p:cNvSpPr>
            <p:nvPr/>
          </p:nvSpPr>
          <p:spPr bwMode="auto">
            <a:xfrm>
              <a:off x="1531" y="1181"/>
              <a:ext cx="690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altLang="ja-JP" sz="20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ＭＳ Ｐゴシック" charset="-128"/>
                </a:rPr>
                <a:t>B</a:t>
              </a:r>
              <a:r>
                <a:rPr lang="en-US" altLang="ja-JP" sz="2000" b="1" i="1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ＭＳ Ｐゴシック" charset="-128"/>
                </a:rPr>
                <a:t>s</a:t>
              </a:r>
              <a:r>
                <a:rPr lang="en-US" altLang="ja-JP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ＭＳ Ｐゴシック" charset="-128"/>
                  <a:sym typeface="Wingdings" pitchFamily="2" charset="2"/>
                </a:rPr>
                <a:t> </a:t>
              </a:r>
              <a:r>
                <a:rPr lang="en-US" altLang="ja-JP" sz="20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ＭＳ Ｐゴシック" charset="-128"/>
                  <a:sym typeface="Wingdings" pitchFamily="2" charset="2"/>
                </a:rPr>
                <a:t>mm</a:t>
              </a:r>
              <a:endParaRPr lang="en-US" altLang="ja-JP" b="1" i="1">
                <a:solidFill>
                  <a:schemeClr val="tx2"/>
                </a:solidFill>
                <a:latin typeface="Symbol" pitchFamily="18" charset="2"/>
                <a:ea typeface="ＭＳ Ｐゴシック" charset="-128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 flipV="1">
              <a:off x="1119" y="1613"/>
              <a:ext cx="916" cy="107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 flipH="1" flipV="1">
              <a:off x="204" y="1521"/>
              <a:ext cx="915" cy="117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362" y="1527"/>
              <a:ext cx="726" cy="179"/>
            </a:xfrm>
            <a:custGeom>
              <a:avLst/>
              <a:gdLst/>
              <a:ahLst/>
              <a:cxnLst>
                <a:cxn ang="0">
                  <a:pos x="1104" y="39"/>
                </a:cxn>
                <a:cxn ang="0">
                  <a:pos x="752" y="7"/>
                </a:cxn>
                <a:cxn ang="0">
                  <a:pos x="336" y="79"/>
                </a:cxn>
                <a:cxn ang="0">
                  <a:pos x="0" y="279"/>
                </a:cxn>
              </a:cxnLst>
              <a:rect l="0" t="0" r="r" b="b"/>
              <a:pathLst>
                <a:path w="1104" h="279">
                  <a:moveTo>
                    <a:pt x="1104" y="39"/>
                  </a:moveTo>
                  <a:cubicBezTo>
                    <a:pt x="1045" y="34"/>
                    <a:pt x="880" y="0"/>
                    <a:pt x="752" y="7"/>
                  </a:cubicBezTo>
                  <a:cubicBezTo>
                    <a:pt x="624" y="14"/>
                    <a:pt x="461" y="34"/>
                    <a:pt x="336" y="79"/>
                  </a:cubicBezTo>
                  <a:cubicBezTo>
                    <a:pt x="211" y="124"/>
                    <a:pt x="70" y="237"/>
                    <a:pt x="0" y="279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8" name="Text Box 74"/>
            <p:cNvSpPr txBox="1">
              <a:spLocks noChangeArrowheads="1"/>
            </p:cNvSpPr>
            <p:nvPr/>
          </p:nvSpPr>
          <p:spPr bwMode="auto">
            <a:xfrm>
              <a:off x="338" y="1258"/>
              <a:ext cx="6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chemeClr val="tx2"/>
                  </a:solidFill>
                  <a:latin typeface="Symbol" pitchFamily="18" charset="2"/>
                  <a:ea typeface="ＭＳ Ｐゴシック" charset="-128"/>
                </a:rPr>
                <a:t>D</a:t>
              </a:r>
              <a:r>
                <a:rPr lang="en-US" altLang="ja-JP" b="1" i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R</a:t>
              </a:r>
              <a:r>
                <a:rPr lang="en-US" altLang="ja-JP" b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 &lt; 1 </a:t>
              </a:r>
            </a:p>
            <a:p>
              <a:r>
                <a:rPr lang="en-US" altLang="ja-JP" b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(</a:t>
              </a:r>
              <a:r>
                <a:rPr lang="en-US" altLang="ja-JP" b="1" i="1" dirty="0">
                  <a:solidFill>
                    <a:schemeClr val="tx2"/>
                  </a:solidFill>
                  <a:latin typeface="Symbol" pitchFamily="18" charset="2"/>
                  <a:ea typeface="ＭＳ Ｐゴシック" charset="-128"/>
                </a:rPr>
                <a:t>a </a:t>
              </a:r>
              <a:r>
                <a:rPr lang="en-US" altLang="ja-JP" b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&lt;</a:t>
              </a:r>
              <a:r>
                <a:rPr lang="en-US" altLang="ja-JP" b="1" dirty="0">
                  <a:solidFill>
                    <a:schemeClr val="tx2"/>
                  </a:solidFill>
                  <a:latin typeface="Tahoma" pitchFamily="34" charset="0"/>
                  <a:ea typeface="ＭＳ Ｐゴシック" charset="-128"/>
                </a:rPr>
                <a:t> </a:t>
              </a:r>
              <a:r>
                <a:rPr lang="en-US" altLang="ja-JP" b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57</a:t>
              </a:r>
              <a:r>
                <a:rPr lang="en-US" altLang="ja-JP" b="1" baseline="30000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o</a:t>
              </a:r>
              <a:r>
                <a:rPr lang="en-US" altLang="ja-JP" b="1" dirty="0">
                  <a:solidFill>
                    <a:schemeClr val="tx2"/>
                  </a:solidFill>
                  <a:latin typeface="Times New Roman" pitchFamily="18" charset="0"/>
                  <a:ea typeface="ＭＳ Ｐゴシック" charset="-128"/>
                </a:rPr>
                <a:t>)</a:t>
              </a:r>
            </a:p>
          </p:txBody>
        </p:sp>
        <p:sp>
          <p:nvSpPr>
            <p:cNvPr id="29" name="Rectangle 75"/>
            <p:cNvSpPr>
              <a:spLocks noChangeArrowheads="1"/>
            </p:cNvSpPr>
            <p:nvPr/>
          </p:nvSpPr>
          <p:spPr bwMode="auto">
            <a:xfrm>
              <a:off x="1601" y="1661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Tahoma" pitchFamily="34" charset="0"/>
                  <a:ea typeface="ＭＳ Ｐゴシック" charset="-128"/>
                  <a:sym typeface="Wingdings" pitchFamily="2" charset="2"/>
                </a:rPr>
                <a:t></a:t>
              </a:r>
              <a:endParaRPr lang="ja-JP" altLang="en-US"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1001" y="981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339933"/>
                  </a:solidFill>
                  <a:latin typeface="Tahoma" pitchFamily="34" charset="0"/>
                  <a:ea typeface="ＭＳ Ｐゴシック" charset="-128"/>
                  <a:sym typeface="Wingdings" pitchFamily="2" charset="2"/>
                </a:rPr>
                <a:t></a:t>
              </a:r>
              <a:endParaRPr lang="ja-JP" altLang="en-US">
                <a:solidFill>
                  <a:srgbClr val="339933"/>
                </a:solidFill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31" name="Rectangle 77"/>
            <p:cNvSpPr>
              <a:spLocks noChangeArrowheads="1"/>
            </p:cNvSpPr>
            <p:nvPr/>
          </p:nvSpPr>
          <p:spPr bwMode="auto">
            <a:xfrm>
              <a:off x="243" y="1706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>
                  <a:latin typeface="Tahoma" pitchFamily="34" charset="0"/>
                  <a:ea typeface="ＭＳ Ｐゴシック" charset="-128"/>
                  <a:sym typeface="Wingdings" pitchFamily="2" charset="2"/>
                </a:rPr>
                <a:t></a:t>
              </a:r>
              <a:endParaRPr lang="ja-JP" altLang="en-US" sz="1600"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32" name="Rectangle 78"/>
            <p:cNvSpPr>
              <a:spLocks noChangeArrowheads="1"/>
            </p:cNvSpPr>
            <p:nvPr/>
          </p:nvSpPr>
          <p:spPr bwMode="auto">
            <a:xfrm>
              <a:off x="772" y="2508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>
                  <a:solidFill>
                    <a:schemeClr val="hlink"/>
                  </a:solidFill>
                  <a:latin typeface="Tahoma" pitchFamily="34" charset="0"/>
                  <a:ea typeface="ＭＳ Ｐゴシック" charset="-128"/>
                  <a:sym typeface="Wingdings" pitchFamily="2" charset="2"/>
                </a:rPr>
                <a:t></a:t>
              </a:r>
              <a:endParaRPr lang="ja-JP" altLang="en-US" sz="1600">
                <a:solidFill>
                  <a:schemeClr val="hlink"/>
                </a:solidFill>
                <a:latin typeface="Tahoma" pitchFamily="34" charset="0"/>
                <a:ea typeface="ＭＳ Ｐゴシック" charset="-128"/>
              </a:endParaRPr>
            </a:p>
          </p:txBody>
        </p:sp>
        <p:sp>
          <p:nvSpPr>
            <p:cNvPr id="33" name="Line 79"/>
            <p:cNvSpPr>
              <a:spLocks noChangeShapeType="1"/>
            </p:cNvSpPr>
            <p:nvPr/>
          </p:nvSpPr>
          <p:spPr bwMode="auto">
            <a:xfrm rot="21480000" flipV="1">
              <a:off x="1093" y="1213"/>
              <a:ext cx="32" cy="339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4" name="Line 80"/>
            <p:cNvSpPr>
              <a:spLocks noChangeShapeType="1"/>
            </p:cNvSpPr>
            <p:nvPr/>
          </p:nvSpPr>
          <p:spPr bwMode="auto">
            <a:xfrm rot="180000">
              <a:off x="1097" y="1552"/>
              <a:ext cx="0" cy="18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5" name="Line 81"/>
            <p:cNvSpPr>
              <a:spLocks noChangeShapeType="1"/>
            </p:cNvSpPr>
            <p:nvPr/>
          </p:nvSpPr>
          <p:spPr bwMode="auto">
            <a:xfrm flipH="1">
              <a:off x="551" y="2693"/>
              <a:ext cx="568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6" name="Text Box 82"/>
            <p:cNvSpPr txBox="1">
              <a:spLocks noChangeArrowheads="1"/>
            </p:cNvSpPr>
            <p:nvPr/>
          </p:nvSpPr>
          <p:spPr bwMode="auto">
            <a:xfrm>
              <a:off x="457" y="2969"/>
              <a:ext cx="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i="1">
                  <a:latin typeface="Times New Roman" pitchFamily="18" charset="0"/>
                  <a:ea typeface="ＭＳ Ｐゴシック" charset="-128"/>
                </a:rPr>
                <a:t>z</a:t>
              </a:r>
            </a:p>
          </p:txBody>
        </p:sp>
        <p:sp>
          <p:nvSpPr>
            <p:cNvPr id="37" name="Text Box 66"/>
            <p:cNvSpPr txBox="1">
              <a:spLocks noChangeArrowheads="1"/>
            </p:cNvSpPr>
            <p:nvPr/>
          </p:nvSpPr>
          <p:spPr bwMode="auto">
            <a:xfrm>
              <a:off x="860" y="1556"/>
              <a:ext cx="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22F0E"/>
                  </a:solidFill>
                  <a:latin typeface="Symbol" pitchFamily="18" charset="2"/>
                  <a:ea typeface="ＭＳ Ｐゴシック" charset="-128"/>
                </a:rPr>
                <a:t>D</a:t>
              </a:r>
              <a:r>
                <a:rPr lang="en-US" altLang="ja-JP" sz="2000" b="1" i="1">
                  <a:solidFill>
                    <a:srgbClr val="F22F0E"/>
                  </a:solidFill>
                  <a:latin typeface="Symbol" pitchFamily="18" charset="2"/>
                  <a:ea typeface="ＭＳ Ｐゴシック" charset="-128"/>
                </a:rPr>
                <a:t>a</a:t>
              </a: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285992"/>
            <a:ext cx="2962756" cy="1830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0" y="4786322"/>
          <a:ext cx="1535112" cy="833437"/>
        </p:xfrm>
        <a:graphic>
          <a:graphicData uri="http://schemas.openxmlformats.org/presentationml/2006/ole">
            <p:oleObj spid="_x0000_s93187" name="数式" r:id="rId5" imgW="850680" imgH="444240" progId="Equation.3">
              <p:embed/>
            </p:oleObj>
          </a:graphicData>
        </a:graphic>
      </p:graphicFrame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6" y="4214818"/>
            <a:ext cx="285750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57620" y="428604"/>
            <a:ext cx="4000528" cy="2643206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用いる物理量は</a:t>
            </a:r>
            <a:r>
              <a:rPr lang="en-US" altLang="ja-JP" sz="2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hh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モードと          ほぼ同様だが、より効率を上げる為ニューラルネットを使用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粒子識別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(PID)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を用いて</a:t>
            </a:r>
            <a:r>
              <a:rPr lang="en-US" altLang="ja-JP" sz="2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20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hh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モードの混入を抑制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崩壊分岐比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Best limit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90%CL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に最適化</a:t>
            </a: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dirty="0" smtClean="0"/>
          </a:p>
          <a:p>
            <a:pPr lvl="2">
              <a:buNone/>
            </a:pP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57554" y="2916792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GP創英角ｺﾞｼｯｸUB" pitchFamily="50" charset="-128"/>
                <a:ea typeface="HGP創英角ｺﾞｼｯｸUB" pitchFamily="50" charset="-128"/>
              </a:rPr>
              <a:t>Δα:Pointing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 angle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28860" y="5214950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λ</a:t>
            </a: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:</a:t>
            </a: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固有崩壊長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117531" y="4662082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Isolation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4857752" y="5929330"/>
          <a:ext cx="3065463" cy="736600"/>
        </p:xfrm>
        <a:graphic>
          <a:graphicData uri="http://schemas.openxmlformats.org/presentationml/2006/ole">
            <p:oleObj spid="_x0000_s93190" name="Equation" r:id="rId7" imgW="1968480" imgH="457200" progId="Equation.3">
              <p:embed/>
            </p:oleObj>
          </a:graphicData>
        </a:graphic>
      </p:graphicFrame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571744"/>
            <a:ext cx="2562225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右矢印 46"/>
          <p:cNvSpPr/>
          <p:nvPr/>
        </p:nvSpPr>
        <p:spPr>
          <a:xfrm>
            <a:off x="4500562" y="3429000"/>
            <a:ext cx="1214446" cy="42862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solidFill>
              <a:schemeClr val="accent4">
                <a:lumMod val="60000"/>
                <a:lumOff val="40000"/>
                <a:alpha val="47000"/>
              </a:schemeClr>
            </a:solidFill>
          </a:ln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20751480">
            <a:off x="4022176" y="4185930"/>
            <a:ext cx="1888910" cy="42862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solidFill>
              <a:schemeClr val="accent4">
                <a:lumMod val="60000"/>
                <a:lumOff val="40000"/>
                <a:alpha val="47000"/>
              </a:schemeClr>
            </a:solidFill>
          </a:ln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 rot="19757499">
            <a:off x="5739305" y="4566294"/>
            <a:ext cx="1214446" cy="42862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solidFill>
              <a:schemeClr val="accent4">
                <a:lumMod val="60000"/>
                <a:lumOff val="40000"/>
                <a:alpha val="47000"/>
              </a:schemeClr>
            </a:solidFill>
          </a:ln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en-US" altLang="ja-JP" cap="none" baseline="-2500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(s)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en-US" altLang="ja-JP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μμ</a:t>
            </a:r>
            <a:r>
              <a:rPr lang="ja-JP" altLang="en-US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崩壊分岐比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642918"/>
            <a:ext cx="4857784" cy="4846320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崩壊分岐比測定</a:t>
            </a:r>
            <a:endParaRPr lang="en-US" altLang="ja-JP" sz="24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コントロールサンプルとして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18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kumimoji="1"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J/</a:t>
            </a:r>
            <a:r>
              <a:rPr kumimoji="1" lang="en-US" altLang="ja-JP" sz="18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ψK</a:t>
            </a:r>
            <a:r>
              <a:rPr kumimoji="1" lang="en-US" altLang="ja-JP" sz="18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kumimoji="1"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モード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を用いる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比を用いる事で系統誤差の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cancel</a:t>
            </a:r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が見込める</a:t>
            </a:r>
            <a:r>
              <a:rPr lang="en-US" altLang="ja-JP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lvl="1"/>
            <a:r>
              <a:rPr lang="ja-JP" altLang="en-US" sz="18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トリガーに対するアクセプタンスや検出効率を、シグナルモード及びコントロールサンプルの両方について求める</a:t>
            </a:r>
            <a:endParaRPr lang="en-US" altLang="ja-JP" sz="1800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endParaRPr kumimoji="1"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85720" y="3001190"/>
          <a:ext cx="7261246" cy="785000"/>
        </p:xfrm>
        <a:graphic>
          <a:graphicData uri="http://schemas.openxmlformats.org/presentationml/2006/ole">
            <p:oleObj spid="_x0000_s94210" name="Equation" r:id="rId3" imgW="4622760" imgH="457200" progId="Equation.3">
              <p:embed/>
            </p:oleObj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71472" y="4367293"/>
            <a:ext cx="4708020" cy="206210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sym typeface="Wingdings" pitchFamily="2" charset="2"/>
              </a:rPr>
              <a:t>BR(</a:t>
            </a:r>
            <a:r>
              <a:rPr lang="en-US" sz="2400" b="1" dirty="0" err="1">
                <a:solidFill>
                  <a:schemeClr val="bg1"/>
                </a:solidFill>
              </a:rPr>
              <a:t>B</a:t>
            </a:r>
            <a:r>
              <a:rPr lang="en-US" sz="2400" b="1" baseline="-25000" dirty="0" err="1">
                <a:solidFill>
                  <a:schemeClr val="bg1"/>
                </a:solidFill>
              </a:rPr>
              <a:t>s</a:t>
            </a:r>
            <a:r>
              <a:rPr lang="en-US" sz="2400" b="1" dirty="0" err="1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</a:t>
            </a:r>
            <a:r>
              <a:rPr lang="en-US" sz="2400" b="1" dirty="0">
                <a:solidFill>
                  <a:schemeClr val="bg1"/>
                </a:solidFill>
                <a:sym typeface="Wingdings" pitchFamily="2" charset="2"/>
              </a:rPr>
              <a:t>) &lt; </a:t>
            </a:r>
            <a:r>
              <a:rPr lang="en-US" sz="2400" b="1" dirty="0">
                <a:solidFill>
                  <a:schemeClr val="bg1"/>
                </a:solidFill>
              </a:rPr>
              <a:t>5.8×10</a:t>
            </a:r>
            <a:r>
              <a:rPr lang="en-US" sz="2400" b="1" baseline="30000" dirty="0">
                <a:solidFill>
                  <a:schemeClr val="bg1"/>
                </a:solidFill>
              </a:rPr>
              <a:t>-8</a:t>
            </a:r>
            <a:r>
              <a:rPr lang="en-US" sz="2400" b="1" dirty="0">
                <a:solidFill>
                  <a:schemeClr val="bg1"/>
                </a:solidFill>
              </a:rPr>
              <a:t> @ 95% CL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&lt; 4.7×10</a:t>
            </a:r>
            <a:r>
              <a:rPr lang="en-US" sz="2400" b="1" baseline="30000" dirty="0">
                <a:solidFill>
                  <a:schemeClr val="bg1"/>
                </a:solidFill>
              </a:rPr>
              <a:t>-8</a:t>
            </a:r>
            <a:r>
              <a:rPr lang="en-US" sz="2400" b="1" dirty="0">
                <a:solidFill>
                  <a:schemeClr val="bg1"/>
                </a:solidFill>
              </a:rPr>
              <a:t> @ 90% CL</a:t>
            </a:r>
          </a:p>
          <a:p>
            <a:endParaRPr lang="en-US" sz="2400" b="1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2400" b="1" dirty="0">
                <a:solidFill>
                  <a:schemeClr val="bg1"/>
                </a:solidFill>
                <a:sym typeface="Wingdings" pitchFamily="2" charset="2"/>
              </a:rPr>
              <a:t> BR(</a:t>
            </a:r>
            <a:r>
              <a:rPr lang="en-US" sz="2400" b="1" dirty="0" err="1">
                <a:solidFill>
                  <a:schemeClr val="bg1"/>
                </a:solidFill>
              </a:rPr>
              <a:t>B</a:t>
            </a:r>
            <a:r>
              <a:rPr lang="en-US" sz="2400" b="1" baseline="-25000" dirty="0" err="1">
                <a:solidFill>
                  <a:schemeClr val="bg1"/>
                </a:solidFill>
              </a:rPr>
              <a:t>d</a:t>
            </a:r>
            <a:r>
              <a:rPr lang="en-US" sz="2400" b="1" dirty="0" err="1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</a:t>
            </a:r>
            <a:r>
              <a:rPr lang="en-US" sz="2400" b="1" dirty="0">
                <a:solidFill>
                  <a:schemeClr val="bg1"/>
                </a:solidFill>
                <a:sym typeface="Wingdings" pitchFamily="2" charset="2"/>
              </a:rPr>
              <a:t>) &lt; </a:t>
            </a:r>
            <a:r>
              <a:rPr lang="en-US" sz="2400" b="1" dirty="0">
                <a:solidFill>
                  <a:schemeClr val="bg1"/>
                </a:solidFill>
              </a:rPr>
              <a:t>1.8×10</a:t>
            </a:r>
            <a:r>
              <a:rPr lang="en-US" sz="2400" b="1" baseline="30000" dirty="0">
                <a:solidFill>
                  <a:schemeClr val="bg1"/>
                </a:solidFill>
              </a:rPr>
              <a:t>-8</a:t>
            </a:r>
            <a:r>
              <a:rPr lang="en-US" sz="2400" b="1" dirty="0">
                <a:solidFill>
                  <a:schemeClr val="bg1"/>
                </a:solidFill>
              </a:rPr>
              <a:t> @ 95% CL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&lt; 1.5×10</a:t>
            </a:r>
            <a:r>
              <a:rPr lang="en-US" sz="2400" b="1" baseline="30000" dirty="0">
                <a:solidFill>
                  <a:schemeClr val="bg1"/>
                </a:solidFill>
              </a:rPr>
              <a:t>-8</a:t>
            </a:r>
            <a:r>
              <a:rPr lang="en-US" sz="2400" b="1" dirty="0">
                <a:solidFill>
                  <a:schemeClr val="bg1"/>
                </a:solidFill>
              </a:rPr>
              <a:t> @ 90% CL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9257" y="357724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α: Trigger acceptance</a:t>
            </a:r>
          </a:p>
          <a:p>
            <a:r>
              <a:rPr kumimoji="1" lang="en-US" altLang="ja-JP" dirty="0" smtClean="0"/>
              <a:t> ε: </a:t>
            </a:r>
            <a:r>
              <a:rPr kumimoji="1" lang="ja-JP" altLang="en-US" dirty="0" smtClean="0"/>
              <a:t>検出効率</a:t>
            </a:r>
            <a:endParaRPr kumimoji="1" lang="en-US" altLang="ja-JP" dirty="0" smtClean="0"/>
          </a:p>
          <a:p>
            <a:r>
              <a:rPr lang="en-US" altLang="ja-JP" dirty="0" smtClean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: pp</a:t>
            </a:r>
            <a:r>
              <a:rPr lang="ja-JP" altLang="en-US" dirty="0" smtClean="0"/>
              <a:t>衝突から</a:t>
            </a:r>
            <a:r>
              <a:rPr lang="en-US" altLang="ja-JP" dirty="0" err="1" smtClean="0">
                <a:sym typeface="Wingdings" pitchFamily="2" charset="2"/>
              </a:rPr>
              <a:t>B</a:t>
            </a:r>
            <a:r>
              <a:rPr lang="en-US" altLang="ja-JP" baseline="-25000" dirty="0" err="1" smtClean="0">
                <a:sym typeface="Wingdings" pitchFamily="2" charset="2"/>
              </a:rPr>
              <a:t>x</a:t>
            </a:r>
            <a:r>
              <a:rPr lang="ja-JP" altLang="en-US" dirty="0" smtClean="0">
                <a:sym typeface="Wingdings" pitchFamily="2" charset="2"/>
              </a:rPr>
              <a:t>中間子が生成する</a:t>
            </a:r>
            <a:r>
              <a:rPr lang="ja-JP" altLang="en-US" dirty="0" smtClean="0"/>
              <a:t>割合</a:t>
            </a:r>
            <a:endParaRPr kumimoji="1" lang="ja-JP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2301595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/>
          <p:cNvSpPr/>
          <p:nvPr/>
        </p:nvSpPr>
        <p:spPr>
          <a:xfrm>
            <a:off x="6357950" y="2571744"/>
            <a:ext cx="124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16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J/</a:t>
            </a:r>
            <a:r>
              <a:rPr lang="en-US" altLang="ja-JP" sz="1600" dirty="0" err="1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ψK</a:t>
            </a:r>
            <a:r>
              <a:rPr lang="en-US" altLang="ja-JP" sz="1600" baseline="30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 rot="19392428">
            <a:off x="1186406" y="4959085"/>
            <a:ext cx="3311997" cy="76944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World’s Best!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SUSY</a:t>
            </a:r>
            <a:r>
              <a:rPr lang="ja-JP" altLang="en-US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モデルへの制限</a:t>
            </a:r>
            <a:r>
              <a:rPr lang="en-US" altLang="ja-JP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14" descr="D:\Docs\aaa\aaa_Bhaskar\CC_Bs2mumu_1page_070811a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071546"/>
            <a:ext cx="6929454" cy="51892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42844" y="642918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dirty="0" err="1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μμ</a:t>
            </a:r>
            <a:r>
              <a:rPr kumimoji="1" lang="ja-JP" altLang="en-US" dirty="0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崩壊を用いて、</a:t>
            </a:r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SUSY</a:t>
            </a:r>
            <a:r>
              <a:rPr lang="ja-JP" altLang="en-US" dirty="0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パラメータに独自の制限を与えることができる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9124" y="6357958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m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:scalar mass,m</a:t>
            </a:r>
            <a:r>
              <a:rPr lang="en-US" altLang="ja-JP" baseline="-25000" dirty="0" smtClean="0"/>
              <a:t>1/2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gaugino</a:t>
            </a:r>
            <a:r>
              <a:rPr lang="en-US" altLang="ja-JP" dirty="0" smtClean="0"/>
              <a:t> mass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s\aaa\aaa_Bhaskar\Bs2mumu_Prospect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774724"/>
            <a:ext cx="8124825" cy="6083300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1371600" y="2362200"/>
            <a:ext cx="2044700" cy="3644900"/>
          </a:xfrm>
          <a:prstGeom prst="rect">
            <a:avLst/>
          </a:prstGeom>
          <a:gradFill flip="none" rotWithShape="1">
            <a:gsLst>
              <a:gs pos="71000">
                <a:schemeClr val="accent1">
                  <a:lumMod val="60000"/>
                  <a:lumOff val="40000"/>
                  <a:alpha val="37000"/>
                </a:schemeClr>
              </a:gs>
              <a:gs pos="100000">
                <a:srgbClr val="33CC33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57290" y="2357430"/>
            <a:ext cx="1071570" cy="3643338"/>
          </a:xfrm>
          <a:prstGeom prst="rect">
            <a:avLst/>
          </a:prstGeom>
          <a:gradFill flip="none" rotWithShape="1">
            <a:gsLst>
              <a:gs pos="71000">
                <a:srgbClr val="FFC000">
                  <a:alpha val="54000"/>
                </a:srgbClr>
              </a:gs>
              <a:gs pos="100000">
                <a:srgbClr val="33CC33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将来展望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Bμμ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61000" y="5651500"/>
            <a:ext cx="2235200" cy="80423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519830" y="3971008"/>
            <a:ext cx="142876" cy="142876"/>
          </a:xfrm>
          <a:prstGeom prst="ellipse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276600" y="3657601"/>
            <a:ext cx="2095500" cy="457200"/>
          </a:xfrm>
          <a:prstGeom prst="wedgeRoundRectCallout">
            <a:avLst>
              <a:gd name="adj1" fmla="val -124950"/>
              <a:gd name="adj2" fmla="val 28472"/>
              <a:gd name="adj3" fmla="val 16667"/>
            </a:avLst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altLang="ja-JP" sz="2800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CDF(2fb</a:t>
            </a:r>
            <a:r>
              <a:rPr lang="en-US" altLang="ja-JP" sz="2800" i="0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-1</a:t>
            </a:r>
            <a:r>
              <a:rPr lang="en-US" altLang="ja-JP" sz="2800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lang="en-US" altLang="ja-JP" sz="2800" i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660900" y="4660900"/>
            <a:ext cx="3911600" cy="457200"/>
          </a:xfrm>
          <a:prstGeom prst="wedgeRoundRectCallout">
            <a:avLst>
              <a:gd name="adj1" fmla="val -118739"/>
              <a:gd name="adj2" fmla="val -145284"/>
              <a:gd name="adj3" fmla="val 16667"/>
            </a:avLst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en-US" altLang="ja-JP" sz="2800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CDF(2fb</a:t>
            </a:r>
            <a:r>
              <a:rPr lang="en-US" altLang="ja-JP" sz="2800" i="0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-1</a:t>
            </a:r>
            <a:r>
              <a:rPr lang="en-US" altLang="ja-JP" sz="2800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)+D</a:t>
            </a:r>
            <a:r>
              <a:rPr lang="en-US" altLang="ja-JP" sz="2800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rPr>
              <a:t>Ø</a:t>
            </a:r>
            <a:r>
              <a:rPr lang="en-US" altLang="ja-JP" sz="2800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(2fb</a:t>
            </a:r>
            <a:r>
              <a:rPr lang="en-US" altLang="ja-JP" sz="2800" i="0" baseline="30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-1</a:t>
            </a:r>
            <a:r>
              <a:rPr lang="en-US" altLang="ja-JP" sz="2800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</p:txBody>
      </p:sp>
      <p:sp>
        <p:nvSpPr>
          <p:cNvPr id="9" name="円/楕円 8"/>
          <p:cNvSpPr/>
          <p:nvPr/>
        </p:nvSpPr>
        <p:spPr>
          <a:xfrm>
            <a:off x="1771650" y="4130674"/>
            <a:ext cx="142876" cy="142876"/>
          </a:xfrm>
          <a:prstGeom prst="ellipse">
            <a:avLst/>
          </a:prstGeom>
          <a:gradFill flip="none" rotWithShape="1">
            <a:gsLst>
              <a:gs pos="1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7791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2133600"/>
            <a:ext cx="8867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A1941-D022-4825-AB69-CA20986269FE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Charge Asymmetry in Inclusive B</a:t>
            </a:r>
            <a:r>
              <a:rPr lang="en-US" altLang="ja-JP" sz="2000" baseline="-25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s</a:t>
            </a:r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 Decays (DØ, CDF)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17525" y="1355725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50" charset="-128"/>
              </a:rPr>
              <a:t>- Measure same sign muon charge asymmetry </a:t>
            </a:r>
            <a:r>
              <a:rPr lang="en-US" altLang="ja-JP" sz="1600">
                <a:solidFill>
                  <a:srgbClr val="CC0000"/>
                </a:solidFill>
                <a:ea typeface="ＭＳ Ｐゴシック" pitchFamily="50" charset="-128"/>
              </a:rPr>
              <a:t>at D</a:t>
            </a:r>
            <a:r>
              <a:rPr lang="en-US" altLang="ja-JP" sz="1600">
                <a:solidFill>
                  <a:srgbClr val="CC0000"/>
                </a:solidFill>
                <a:ea typeface="ＭＳ Ｐゴシック" pitchFamily="50" charset="-128"/>
                <a:cs typeface="Arial" charset="0"/>
              </a:rPr>
              <a:t>Ø with 1 fb-1</a:t>
            </a:r>
            <a:r>
              <a:rPr lang="en-US" altLang="ja-JP" sz="1600">
                <a:solidFill>
                  <a:srgbClr val="CC0000"/>
                </a:solidFill>
                <a:ea typeface="ＭＳ Ｐゴシック" pitchFamily="50" charset="-128"/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1682750"/>
            <a:ext cx="4495800" cy="603250"/>
            <a:chOff x="1104" y="1248"/>
            <a:chExt cx="2976" cy="428"/>
          </a:xfrm>
        </p:grpSpPr>
        <p:pic>
          <p:nvPicPr>
            <p:cNvPr id="117766" name="Picture 6"/>
            <p:cNvPicPr>
              <a:picLocks noChangeAspect="1" noChangeArrowheads="1"/>
            </p:cNvPicPr>
            <p:nvPr/>
          </p:nvPicPr>
          <p:blipFill>
            <a:blip r:embed="rId3"/>
            <a:srcRect l="6897" r="6897"/>
            <a:stretch>
              <a:fillRect/>
            </a:stretch>
          </p:blipFill>
          <p:spPr bwMode="auto">
            <a:xfrm>
              <a:off x="1104" y="1248"/>
              <a:ext cx="120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767" name="Picture 7"/>
            <p:cNvPicPr>
              <a:picLocks noChangeAspect="1" noChangeArrowheads="1"/>
            </p:cNvPicPr>
            <p:nvPr/>
          </p:nvPicPr>
          <p:blipFill>
            <a:blip r:embed="rId4"/>
            <a:srcRect l="8032" t="15073" b="15363"/>
            <a:stretch>
              <a:fillRect/>
            </a:stretch>
          </p:blipFill>
          <p:spPr bwMode="auto">
            <a:xfrm>
              <a:off x="2256" y="1296"/>
              <a:ext cx="1824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5"/>
          <a:srcRect r="16339"/>
          <a:stretch>
            <a:fillRect/>
          </a:stretch>
        </p:blipFill>
        <p:spPr bwMode="auto">
          <a:xfrm>
            <a:off x="1752600" y="2362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6"/>
          <a:srcRect l="2715"/>
          <a:stretch>
            <a:fillRect/>
          </a:stretch>
        </p:blipFill>
        <p:spPr bwMode="auto">
          <a:xfrm>
            <a:off x="2286000" y="2371725"/>
            <a:ext cx="4038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441325" y="2879725"/>
            <a:ext cx="81946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50" charset="-128"/>
              </a:rPr>
              <a:t>- With knowledge of fragmentation fractions f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and f</a:t>
            </a:r>
            <a:r>
              <a:rPr lang="en-US" altLang="ja-JP" sz="1600" baseline="-25000">
                <a:ea typeface="ＭＳ Ｐゴシック" pitchFamily="50" charset="-128"/>
              </a:rPr>
              <a:t>d</a:t>
            </a:r>
            <a:r>
              <a:rPr lang="en-US" altLang="ja-JP" sz="1600">
                <a:ea typeface="ＭＳ Ｐゴシック" pitchFamily="50" charset="-128"/>
              </a:rPr>
              <a:t>, the integrated oscillation</a:t>
            </a:r>
          </a:p>
          <a:p>
            <a:r>
              <a:rPr lang="en-US" altLang="ja-JP" sz="1600">
                <a:ea typeface="ＭＳ Ｐゴシック" pitchFamily="50" charset="-128"/>
              </a:rPr>
              <a:t>probabilities </a:t>
            </a:r>
            <a:r>
              <a:rPr lang="en-US" altLang="ja-JP" sz="1600">
                <a:latin typeface="Symbol" pitchFamily="18" charset="2"/>
                <a:ea typeface="ＭＳ Ｐゴシック" pitchFamily="50" charset="-128"/>
              </a:rPr>
              <a:t>c</a:t>
            </a:r>
            <a:r>
              <a:rPr lang="en-US" altLang="ja-JP" sz="1600" baseline="-25000">
                <a:ea typeface="ＭＳ Ｐゴシック" pitchFamily="50" charset="-128"/>
              </a:rPr>
              <a:t>d</a:t>
            </a:r>
            <a:r>
              <a:rPr lang="en-US" altLang="ja-JP" sz="1600">
                <a:ea typeface="ＭＳ Ｐゴシック" pitchFamily="50" charset="-128"/>
              </a:rPr>
              <a:t> and </a:t>
            </a:r>
            <a:r>
              <a:rPr lang="en-US" altLang="ja-JP" sz="1600">
                <a:latin typeface="Symbol" pitchFamily="18" charset="2"/>
                <a:ea typeface="ＭＳ Ｐゴシック" pitchFamily="50" charset="-128"/>
              </a:rPr>
              <a:t>c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and known B</a:t>
            </a:r>
            <a:r>
              <a:rPr lang="en-US" altLang="ja-JP" sz="1600" baseline="30000">
                <a:ea typeface="ＭＳ Ｐゴシック" pitchFamily="50" charset="-128"/>
              </a:rPr>
              <a:t>0</a:t>
            </a:r>
            <a:r>
              <a:rPr lang="en-US" altLang="ja-JP" sz="1600">
                <a:ea typeface="ＭＳ Ｐゴシック" pitchFamily="50" charset="-128"/>
              </a:rPr>
              <a:t> semileptonic asymmetry from B factories:</a:t>
            </a:r>
          </a:p>
          <a:p>
            <a:r>
              <a:rPr lang="en-US" altLang="ja-JP" sz="1600">
                <a:ea typeface="ＭＳ Ｐゴシック" pitchFamily="50" charset="-128"/>
              </a:rPr>
              <a:t>		 A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= -0.0064 +/- 0.0101 (stat+syst)</a:t>
            </a:r>
            <a:r>
              <a:rPr lang="en-US" altLang="ja-JP" sz="1600">
                <a:solidFill>
                  <a:srgbClr val="CC0000"/>
                </a:solidFill>
                <a:ea typeface="ＭＳ Ｐゴシック" pitchFamily="50" charset="-128"/>
              </a:rPr>
              <a:t>        </a:t>
            </a:r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PRD 74, 092001 (2006)</a:t>
            </a:r>
            <a:endParaRPr lang="en-US" altLang="ja-JP" sz="1000">
              <a:solidFill>
                <a:schemeClr val="bg2"/>
              </a:solidFill>
              <a:ea typeface="ＭＳ Ｐゴシック" pitchFamily="50" charset="-128"/>
            </a:endParaRPr>
          </a:p>
          <a:p>
            <a:endParaRPr lang="en-US" altLang="ja-JP" sz="1000">
              <a:solidFill>
                <a:schemeClr val="bg2"/>
              </a:solidFill>
              <a:ea typeface="ＭＳ Ｐゴシック" pitchFamily="50" charset="-128"/>
            </a:endParaRPr>
          </a:p>
          <a:p>
            <a:r>
              <a:rPr lang="en-US" altLang="ja-JP" sz="1600">
                <a:ea typeface="ＭＳ Ｐゴシック" pitchFamily="50" charset="-128"/>
              </a:rPr>
              <a:t> - Similar measurement </a:t>
            </a:r>
            <a:r>
              <a:rPr lang="en-US" altLang="ja-JP" sz="1600">
                <a:solidFill>
                  <a:srgbClr val="CC0000"/>
                </a:solidFill>
                <a:ea typeface="ＭＳ Ｐゴシック" pitchFamily="50" charset="-128"/>
              </a:rPr>
              <a:t>at CDF with 1.6 fb-1:</a:t>
            </a:r>
          </a:p>
          <a:p>
            <a:r>
              <a:rPr lang="en-US" altLang="ja-JP" sz="1600">
                <a:ea typeface="ＭＳ Ｐゴシック" pitchFamily="50" charset="-128"/>
              </a:rPr>
              <a:t>     A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= 0.020 ± 0.021 (stat) ± 0.016 (syst) ± 0.009 (inputs) </a:t>
            </a:r>
          </a:p>
          <a:p>
            <a:r>
              <a:rPr lang="en-US" altLang="ja-JP" sz="1600">
                <a:ea typeface="ＭＳ Ｐゴシック" pitchFamily="50" charset="-128"/>
              </a:rPr>
              <a:t>				</a:t>
            </a:r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http://www-cdf.fnal.gov/physics/new/bottom/070816.blessed-acp-bsemil/</a:t>
            </a:r>
          </a:p>
          <a:p>
            <a:endParaRPr lang="en-US" altLang="ja-JP" sz="1600" b="1">
              <a:solidFill>
                <a:schemeClr val="bg2"/>
              </a:solidFill>
              <a:ea typeface="ＭＳ Ｐゴシック" pitchFamily="50" charset="-128"/>
            </a:endParaRPr>
          </a:p>
          <a:p>
            <a:pPr>
              <a:buFontTx/>
              <a:buChar char="-"/>
            </a:pPr>
            <a:r>
              <a:rPr lang="en-US" altLang="ja-JP" sz="1600">
                <a:ea typeface="ＭＳ Ｐゴシック" pitchFamily="50" charset="-128"/>
              </a:rPr>
              <a:t> These measurements can be combined with asymmetries in B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 →</a:t>
            </a:r>
            <a:r>
              <a:rPr lang="el-GR" sz="1600"/>
              <a:t>μ</a:t>
            </a:r>
            <a:r>
              <a:rPr lang="en-US" altLang="ja-JP" sz="1600">
                <a:ea typeface="ＭＳ Ｐゴシック" pitchFamily="50" charset="-128"/>
              </a:rPr>
              <a:t>D</a:t>
            </a:r>
            <a:r>
              <a:rPr lang="en-US" altLang="ja-JP" sz="1600" baseline="-25000">
                <a:ea typeface="ＭＳ Ｐゴシック" pitchFamily="50" charset="-128"/>
              </a:rPr>
              <a:t>s</a:t>
            </a:r>
            <a:r>
              <a:rPr lang="en-US" altLang="ja-JP" sz="1600">
                <a:ea typeface="ＭＳ Ｐゴシック" pitchFamily="50" charset="-128"/>
              </a:rPr>
              <a:t>X  to </a:t>
            </a:r>
          </a:p>
          <a:p>
            <a:r>
              <a:rPr lang="en-US" altLang="ja-JP" sz="1600">
                <a:ea typeface="ＭＳ Ｐゴシック" pitchFamily="50" charset="-128"/>
              </a:rPr>
              <a:t>further constrain CP violation phase </a:t>
            </a: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09600" y="4038600"/>
            <a:ext cx="5257800" cy="304800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2330450" y="3417888"/>
            <a:ext cx="3232150" cy="315912"/>
          </a:xfrm>
          <a:prstGeom prst="rect">
            <a:avLst/>
          </a:prstGeom>
          <a:solidFill>
            <a:srgbClr val="CC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F2EC0-C9DF-4509-B1CD-1CAFD15556E9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Branching Fractions and CP Asymmetry in B</a:t>
            </a:r>
            <a:r>
              <a:rPr lang="en-US" altLang="ja-JP" sz="2000" baseline="30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+</a:t>
            </a:r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 → D</a:t>
            </a:r>
            <a:r>
              <a:rPr lang="en-US" altLang="ja-JP" sz="2000" baseline="30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0</a:t>
            </a:r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 K</a:t>
            </a:r>
            <a:r>
              <a:rPr lang="en-US" altLang="ja-JP" sz="2000" baseline="30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+ </a:t>
            </a:r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(CDF, 1 fb</a:t>
            </a:r>
            <a:r>
              <a:rPr lang="en-US" altLang="ja-JP" sz="2000" baseline="30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-1</a:t>
            </a:r>
            <a:r>
              <a:rPr lang="en-US" altLang="ja-JP" sz="2000">
                <a:solidFill>
                  <a:srgbClr val="CC0000"/>
                </a:solidFill>
                <a:latin typeface="Century Gothic" pitchFamily="34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353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ja-JP" sz="1800">
                <a:ea typeface="ＭＳ Ｐゴシック" pitchFamily="50" charset="-128"/>
              </a:rPr>
              <a:t> Results:</a:t>
            </a:r>
          </a:p>
          <a:p>
            <a:pPr lvl="1">
              <a:buFontTx/>
              <a:buChar char="-"/>
            </a:pPr>
            <a:r>
              <a:rPr lang="en-US" altLang="ja-JP" sz="1800">
                <a:ea typeface="ＭＳ Ｐゴシック" pitchFamily="50" charset="-128"/>
              </a:rPr>
              <a:t> ratio of branching fractions: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/>
          <a:srcRect l="4091"/>
          <a:stretch>
            <a:fillRect/>
          </a:stretch>
        </p:blipFill>
        <p:spPr bwMode="auto">
          <a:xfrm>
            <a:off x="762000" y="1663700"/>
            <a:ext cx="74803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898525" y="2909888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ＭＳ Ｐゴシック" pitchFamily="50" charset="-128"/>
              </a:rPr>
              <a:t>- direct CP asymmetry:</a:t>
            </a:r>
          </a:p>
        </p:txBody>
      </p:sp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815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41325" y="3886200"/>
            <a:ext cx="600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ja-JP" sz="1800">
                <a:ea typeface="ＭＳ Ｐゴシック" pitchFamily="50" charset="-128"/>
              </a:rPr>
              <a:t> Quantities measured for the first time at hadron colliders</a:t>
            </a:r>
          </a:p>
          <a:p>
            <a:pPr>
              <a:buFontTx/>
              <a:buChar char="-"/>
            </a:pPr>
            <a:r>
              <a:rPr lang="en-US" altLang="ja-JP" sz="1800">
                <a:ea typeface="ＭＳ Ｐゴシック" pitchFamily="50" charset="-128"/>
              </a:rPr>
              <a:t> Results in agreement and competitive with B factories </a:t>
            </a:r>
          </a:p>
        </p:txBody>
      </p:sp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5"/>
          <a:srcRect l="4089" t="3555" r="11414"/>
          <a:stretch>
            <a:fillRect/>
          </a:stretch>
        </p:blipFill>
        <p:spPr bwMode="auto">
          <a:xfrm>
            <a:off x="304800" y="4572000"/>
            <a:ext cx="4419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6"/>
          <a:srcRect l="4089" r="11414"/>
          <a:stretch>
            <a:fillRect/>
          </a:stretch>
        </p:blipFill>
        <p:spPr bwMode="auto">
          <a:xfrm>
            <a:off x="4876800" y="4572000"/>
            <a:ext cx="3962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762000" y="1676400"/>
            <a:ext cx="7543800" cy="1219200"/>
          </a:xfrm>
          <a:prstGeom prst="rect">
            <a:avLst/>
          </a:prstGeom>
          <a:solidFill>
            <a:srgbClr val="CC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533400" y="3200400"/>
            <a:ext cx="8077200" cy="685800"/>
          </a:xfrm>
          <a:prstGeom prst="rect">
            <a:avLst/>
          </a:prstGeom>
          <a:solidFill>
            <a:srgbClr val="CC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686300" y="974725"/>
            <a:ext cx="415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bg2"/>
                </a:solidFill>
                <a:ea typeface="ＭＳ Ｐゴシック" pitchFamily="50" charset="-128"/>
              </a:rPr>
              <a:t>http://www-cdf.fnal.gov/physics/new/bottom/071018.blessed-BDK/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6" name="Picture 34" descr="Lambdac_pi_mass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51050"/>
            <a:ext cx="3744913" cy="240347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4450"/>
            <a:ext cx="8610600" cy="590550"/>
            <a:chOff x="158" y="203"/>
            <a:chExt cx="5424" cy="372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158" y="203"/>
              <a:ext cx="5424" cy="369"/>
            </a:xfrm>
            <a:prstGeom prst="rect">
              <a:avLst/>
            </a:prstGeom>
            <a:gradFill rotWithShape="0">
              <a:gsLst>
                <a:gs pos="0">
                  <a:srgbClr val="DFF0FF"/>
                </a:gs>
                <a:gs pos="100000">
                  <a:srgbClr val="537CC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723" y="210"/>
              <a:ext cx="4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ＭＳ Ｐゴシック" pitchFamily="50" charset="-128"/>
                </a:rPr>
                <a:t>New baryons: </a:t>
              </a:r>
              <a:r>
                <a:rPr lang="en-US" altLang="ja-JP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ea typeface="ＭＳ Ｐゴシック" pitchFamily="50" charset="-128"/>
                </a:rPr>
                <a:t>S</a:t>
              </a:r>
              <a:r>
                <a:rPr lang="en-US" altLang="ja-JP" sz="32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ＭＳ Ｐゴシック" pitchFamily="50" charset="-128"/>
                </a:rPr>
                <a:t>b</a:t>
              </a:r>
              <a:r>
                <a:rPr lang="en-US" altLang="ja-JP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  <a:ea typeface="ＭＳ Ｐゴシック" pitchFamily="50" charset="-128"/>
                </a:rPr>
                <a:t> </a:t>
              </a:r>
            </a:p>
          </p:txBody>
        </p:sp>
        <p:pic>
          <p:nvPicPr>
            <p:cNvPr id="33799" name="Picture 7" descr="cdfii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210"/>
              <a:ext cx="363" cy="363"/>
            </a:xfrm>
            <a:prstGeom prst="rect">
              <a:avLst/>
            </a:prstGeom>
            <a:noFill/>
          </p:spPr>
        </p:pic>
        <p:pic>
          <p:nvPicPr>
            <p:cNvPr id="33800" name="Picture 8" descr="fnal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8" y="210"/>
              <a:ext cx="348" cy="348"/>
            </a:xfrm>
            <a:prstGeom prst="rect">
              <a:avLst/>
            </a:prstGeom>
            <a:noFill/>
          </p:spPr>
        </p:pic>
      </p:grpSp>
      <p:pic>
        <p:nvPicPr>
          <p:cNvPr id="33816" name="Picture 24" descr="SigmaB_mass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3875" y="693738"/>
            <a:ext cx="4826000" cy="6048375"/>
          </a:xfrm>
          <a:prstGeom prst="rect">
            <a:avLst/>
          </a:prstGeom>
          <a:noFill/>
        </p:spPr>
      </p:pic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06363" y="1131888"/>
            <a:ext cx="424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2000" b="1">
                <a:ea typeface="ＭＳ Ｐゴシック" pitchFamily="50" charset="-128"/>
              </a:rPr>
              <a:t>Σ</a:t>
            </a:r>
            <a:r>
              <a:rPr lang="en-US" altLang="ja-JP" sz="2000" b="1" baseline="-25000">
                <a:ea typeface="ＭＳ Ｐゴシック" pitchFamily="50" charset="-128"/>
              </a:rPr>
              <a:t>b</a:t>
            </a:r>
            <a:r>
              <a:rPr lang="en-US" altLang="ja-JP" sz="2000" b="1" baseline="30000">
                <a:ea typeface="ＭＳ Ｐゴシック" pitchFamily="50" charset="-128"/>
              </a:rPr>
              <a:t>(*)±</a:t>
            </a:r>
            <a:r>
              <a:rPr lang="en-US" altLang="ja-JP" sz="2000" b="1">
                <a:ea typeface="ＭＳ Ｐゴシック" pitchFamily="50" charset="-128"/>
              </a:rPr>
              <a:t>→Λ</a:t>
            </a:r>
            <a:r>
              <a:rPr lang="en-US" altLang="ja-JP" sz="2000" b="1" baseline="-25000">
                <a:ea typeface="ＭＳ Ｐゴシック" pitchFamily="50" charset="-128"/>
              </a:rPr>
              <a:t>b</a:t>
            </a:r>
            <a:r>
              <a:rPr lang="en-US" altLang="ja-JP" sz="2000" b="1" baseline="30000">
                <a:ea typeface="ＭＳ Ｐゴシック" pitchFamily="50" charset="-128"/>
              </a:rPr>
              <a:t>0</a:t>
            </a:r>
            <a:r>
              <a:rPr lang="en-US" altLang="ja-JP" sz="2000" b="1">
                <a:ea typeface="ＭＳ Ｐゴシック" pitchFamily="50" charset="-128"/>
              </a:rPr>
              <a:t>π</a:t>
            </a:r>
            <a:r>
              <a:rPr lang="en-US" altLang="ja-JP" sz="2000" b="1" baseline="30000">
                <a:ea typeface="ＭＳ Ｐゴシック" pitchFamily="50" charset="-128"/>
              </a:rPr>
              <a:t>±</a:t>
            </a:r>
            <a:r>
              <a:rPr lang="en-US" altLang="ja-JP" sz="2000" b="1">
                <a:ea typeface="ＭＳ Ｐゴシック" pitchFamily="50" charset="-128"/>
              </a:rPr>
              <a:t>; Λ</a:t>
            </a:r>
            <a:r>
              <a:rPr lang="en-US" altLang="ja-JP" sz="2000" b="1" baseline="-25000">
                <a:ea typeface="ＭＳ Ｐゴシック" pitchFamily="50" charset="-128"/>
              </a:rPr>
              <a:t>b</a:t>
            </a:r>
            <a:r>
              <a:rPr lang="en-US" altLang="ja-JP" sz="2000" b="1" baseline="30000">
                <a:ea typeface="ＭＳ Ｐゴシック" pitchFamily="50" charset="-128"/>
              </a:rPr>
              <a:t>0</a:t>
            </a:r>
            <a:r>
              <a:rPr lang="en-US" altLang="ja-JP" sz="2000" b="1">
                <a:ea typeface="ＭＳ Ｐゴシック" pitchFamily="50" charset="-128"/>
              </a:rPr>
              <a:t>→Λ</a:t>
            </a:r>
            <a:r>
              <a:rPr lang="en-US" altLang="ja-JP" sz="2000" b="1" baseline="-25000">
                <a:ea typeface="ＭＳ Ｐゴシック" pitchFamily="50" charset="-128"/>
              </a:rPr>
              <a:t>c</a:t>
            </a:r>
            <a:r>
              <a:rPr lang="en-US" altLang="ja-JP" sz="2000" b="1" baseline="30000">
                <a:ea typeface="ＭＳ Ｐゴシック" pitchFamily="50" charset="-128"/>
              </a:rPr>
              <a:t>+</a:t>
            </a:r>
            <a:r>
              <a:rPr lang="en-US" altLang="ja-JP" sz="2000" b="1">
                <a:ea typeface="ＭＳ Ｐゴシック" pitchFamily="50" charset="-128"/>
              </a:rPr>
              <a:t>π</a:t>
            </a:r>
            <a:r>
              <a:rPr lang="en-US" altLang="ja-JP" sz="2000" b="1" baseline="30000">
                <a:ea typeface="ＭＳ Ｐゴシック" pitchFamily="50" charset="-128"/>
              </a:rPr>
              <a:t>-</a:t>
            </a:r>
            <a:r>
              <a:rPr lang="en-US" altLang="ja-JP" sz="2000" b="1">
                <a:ea typeface="ＭＳ Ｐゴシック" pitchFamily="50" charset="-128"/>
              </a:rPr>
              <a:t>; Λ</a:t>
            </a:r>
            <a:r>
              <a:rPr lang="en-US" altLang="ja-JP" sz="2000" b="1" baseline="-25000">
                <a:ea typeface="ＭＳ Ｐゴシック" pitchFamily="50" charset="-128"/>
              </a:rPr>
              <a:t>c</a:t>
            </a:r>
            <a:r>
              <a:rPr lang="en-US" altLang="ja-JP" sz="2000" b="1" baseline="30000">
                <a:ea typeface="ＭＳ Ｐゴシック" pitchFamily="50" charset="-128"/>
              </a:rPr>
              <a:t>+</a:t>
            </a:r>
            <a:r>
              <a:rPr lang="en-US" altLang="ja-JP" sz="2000" b="1">
                <a:ea typeface="ＭＳ Ｐゴシック" pitchFamily="50" charset="-128"/>
              </a:rPr>
              <a:t>→pK</a:t>
            </a:r>
            <a:r>
              <a:rPr lang="en-US" altLang="ja-JP" sz="2000" b="1" baseline="30000">
                <a:ea typeface="ＭＳ Ｐゴシック" pitchFamily="50" charset="-128"/>
              </a:rPr>
              <a:t>-</a:t>
            </a:r>
            <a:r>
              <a:rPr lang="en-US" altLang="ja-JP" sz="2000" b="1">
                <a:ea typeface="ＭＳ Ｐゴシック" pitchFamily="50" charset="-128"/>
              </a:rPr>
              <a:t>π</a:t>
            </a:r>
            <a:r>
              <a:rPr lang="en-US" altLang="ja-JP" sz="2000" b="1" baseline="30000">
                <a:ea typeface="ＭＳ Ｐゴシック" pitchFamily="50" charset="-128"/>
              </a:rPr>
              <a:t>+</a:t>
            </a:r>
            <a:endParaRPr lang="en-US" altLang="ja-JP" sz="2000">
              <a:ea typeface="ＭＳ Ｐゴシック" pitchFamily="50" charset="-128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6988" y="765175"/>
            <a:ext cx="447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Comic Sans MS" pitchFamily="66" charset="0"/>
                <a:ea typeface="ＭＳ Ｐゴシック" pitchFamily="50" charset="-128"/>
              </a:rPr>
              <a:t>Using fully reconstructed decay mode:</a:t>
            </a:r>
          </a:p>
        </p:txBody>
      </p:sp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107950" y="5984875"/>
          <a:ext cx="4419600" cy="398463"/>
        </p:xfrm>
        <a:graphic>
          <a:graphicData uri="http://schemas.openxmlformats.org/presentationml/2006/ole">
            <p:oleObj spid="_x0000_s128002" name="Ecuación" r:id="rId7" imgW="2679480" imgH="241200" progId="Equation.3">
              <p:embed/>
            </p:oleObj>
          </a:graphicData>
        </a:graphic>
      </p:graphicFrame>
      <p:graphicFrame>
        <p:nvGraphicFramePr>
          <p:cNvPr id="33821" name="Object 29"/>
          <p:cNvGraphicFramePr>
            <a:graphicFrameLocks noChangeAspect="1"/>
          </p:cNvGraphicFramePr>
          <p:nvPr/>
        </p:nvGraphicFramePr>
        <p:xfrm>
          <a:off x="107950" y="5119688"/>
          <a:ext cx="4629150" cy="398462"/>
        </p:xfrm>
        <a:graphic>
          <a:graphicData uri="http://schemas.openxmlformats.org/presentationml/2006/ole">
            <p:oleObj spid="_x0000_s128003" name="Ecuación" r:id="rId8" imgW="2806560" imgH="241200" progId="Equation.3">
              <p:embed/>
            </p:oleObj>
          </a:graphicData>
        </a:graphic>
      </p:graphicFrame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107950" y="6343650"/>
          <a:ext cx="4273550" cy="398463"/>
        </p:xfrm>
        <a:graphic>
          <a:graphicData uri="http://schemas.openxmlformats.org/presentationml/2006/ole">
            <p:oleObj spid="_x0000_s128004" name="Ecuación" r:id="rId9" imgW="2590560" imgH="241200" progId="Equation.3">
              <p:embed/>
            </p:oleObj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107950" y="5551488"/>
          <a:ext cx="4251325" cy="398462"/>
        </p:xfrm>
        <a:graphic>
          <a:graphicData uri="http://schemas.openxmlformats.org/presentationml/2006/ole">
            <p:oleObj spid="_x0000_s128005" name="Ecuación" r:id="rId10" imgW="2577960" imgH="241200" progId="Equation.3">
              <p:embed/>
            </p:oleObj>
          </a:graphicData>
        </a:graphic>
      </p:graphicFrame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158750" y="1557338"/>
            <a:ext cx="416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Using 2 displaced tracks trigger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468313" y="1871663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accent2"/>
                </a:solidFill>
                <a:latin typeface="Comic Sans MS" pitchFamily="66" charset="0"/>
                <a:ea typeface="ＭＳ Ｐゴシック" pitchFamily="50" charset="-128"/>
              </a:rPr>
              <a:t>Reconstruct</a:t>
            </a:r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 Λ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pitchFamily="50" charset="-128"/>
              </a:rPr>
              <a:t>b</a:t>
            </a:r>
            <a:r>
              <a:rPr lang="en-US" altLang="ja-JP" b="1" baseline="30000">
                <a:solidFill>
                  <a:schemeClr val="accent2"/>
                </a:solidFill>
                <a:ea typeface="ＭＳ Ｐゴシック" pitchFamily="50" charset="-128"/>
              </a:rPr>
              <a:t>0</a:t>
            </a:r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→Λ</a:t>
            </a:r>
            <a:r>
              <a:rPr lang="en-US" altLang="ja-JP" b="1" baseline="-25000">
                <a:solidFill>
                  <a:schemeClr val="accent2"/>
                </a:solidFill>
                <a:ea typeface="ＭＳ Ｐゴシック" pitchFamily="50" charset="-128"/>
              </a:rPr>
              <a:t>c</a:t>
            </a:r>
            <a:r>
              <a:rPr lang="en-US" altLang="ja-JP" b="1" baseline="30000">
                <a:solidFill>
                  <a:schemeClr val="accent2"/>
                </a:solidFill>
                <a:ea typeface="ＭＳ Ｐゴシック" pitchFamily="50" charset="-128"/>
              </a:rPr>
              <a:t>+</a:t>
            </a:r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π</a:t>
            </a:r>
            <a:r>
              <a:rPr lang="en-US" altLang="ja-JP" b="1" baseline="30000">
                <a:solidFill>
                  <a:schemeClr val="accent2"/>
                </a:solidFill>
                <a:ea typeface="ＭＳ Ｐゴシック" pitchFamily="50" charset="-128"/>
              </a:rPr>
              <a:t>-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34925" y="4581525"/>
            <a:ext cx="4625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chemeClr val="accent2"/>
                </a:solidFill>
                <a:latin typeface="Comic Sans MS" pitchFamily="66" charset="0"/>
                <a:ea typeface="ＭＳ Ｐゴシック" pitchFamily="50" charset="-128"/>
              </a:rPr>
              <a:t>Search for resonances in Q distribution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0" y="3454423"/>
          <a:ext cx="4572000" cy="3332163"/>
        </p:xfrm>
        <a:graphic>
          <a:graphicData uri="http://schemas.openxmlformats.org/presentationml/2006/ole">
            <p:oleObj spid="_x0000_s130050" name="Artwork" r:id="rId3" imgW="9215924" imgH="6927835" progId="">
              <p:embed/>
            </p:oleObj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394200" y="3213100"/>
            <a:ext cx="4044950" cy="23939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6070" y="939800"/>
            <a:ext cx="3511550" cy="17780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3750" y="-24"/>
            <a:ext cx="4064002" cy="642942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検出器</a:t>
            </a:r>
            <a:endParaRPr lang="en-US" sz="4000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572000" y="34290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 dirty="0">
                <a:latin typeface="Comic Sans MS" pitchFamily="66" charset="0"/>
              </a:rPr>
              <a:t>Calorimeter</a:t>
            </a:r>
            <a:endParaRPr lang="en-US" sz="16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Comic Sans MS" pitchFamily="66" charset="0"/>
              </a:rPr>
              <a:t>CEM lead + </a:t>
            </a:r>
            <a:r>
              <a:rPr lang="en-US" sz="1600" dirty="0" err="1">
                <a:latin typeface="Comic Sans MS" pitchFamily="66" charset="0"/>
              </a:rPr>
              <a:t>scint</a:t>
            </a:r>
            <a:r>
              <a:rPr lang="en-US" sz="1600" dirty="0">
                <a:latin typeface="Comic Sans MS" pitchFamily="66" charset="0"/>
              </a:rPr>
              <a:t> 13.4%/√E</a:t>
            </a:r>
            <a:r>
              <a:rPr lang="en-US" sz="1600" baseline="-25000" dirty="0">
                <a:latin typeface="Comic Sans MS" pitchFamily="66" charset="0"/>
              </a:rPr>
              <a:t>t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</a:t>
            </a:r>
            <a:r>
              <a:rPr lang="en-US" sz="1600" dirty="0">
                <a:latin typeface="Comic Sans MS" pitchFamily="66" charset="0"/>
              </a:rPr>
              <a:t>2%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Comic Sans MS" pitchFamily="66" charset="0"/>
              </a:rPr>
              <a:t>CHA steel + </a:t>
            </a:r>
            <a:r>
              <a:rPr lang="en-US" sz="1600" dirty="0" err="1">
                <a:latin typeface="Comic Sans MS" pitchFamily="66" charset="0"/>
              </a:rPr>
              <a:t>scint</a:t>
            </a:r>
            <a:r>
              <a:rPr lang="en-US" sz="1600" dirty="0">
                <a:latin typeface="Comic Sans MS" pitchFamily="66" charset="0"/>
              </a:rPr>
              <a:t> 75%/√E</a:t>
            </a:r>
            <a:r>
              <a:rPr lang="en-US" sz="1600" baseline="-25000" dirty="0">
                <a:latin typeface="Comic Sans MS" pitchFamily="66" charset="0"/>
              </a:rPr>
              <a:t>t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</a:t>
            </a:r>
            <a:r>
              <a:rPr lang="en-US" sz="1600" dirty="0">
                <a:latin typeface="Comic Sans MS" pitchFamily="66" charset="0"/>
              </a:rPr>
              <a:t>3%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 dirty="0">
                <a:latin typeface="Comic Sans MS" pitchFamily="66" charset="0"/>
              </a:rPr>
              <a:t>Tracking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Symbol" pitchFamily="18" charset="2"/>
              </a:rPr>
              <a:t></a:t>
            </a:r>
            <a:r>
              <a:rPr lang="en-US" sz="1600" dirty="0">
                <a:latin typeface="Comic Sans MS" pitchFamily="66" charset="0"/>
              </a:rPr>
              <a:t>(d0) = 40</a:t>
            </a:r>
            <a:r>
              <a:rPr lang="en-US" sz="1600" dirty="0">
                <a:latin typeface="Symbol" pitchFamily="18" charset="2"/>
              </a:rPr>
              <a:t></a:t>
            </a:r>
            <a:r>
              <a:rPr lang="en-US" sz="1600" dirty="0">
                <a:latin typeface="Comic Sans MS" pitchFamily="66" charset="0"/>
              </a:rPr>
              <a:t>m (incl. 30</a:t>
            </a:r>
            <a:r>
              <a:rPr lang="en-US" sz="1600" dirty="0">
                <a:latin typeface="Symbol" pitchFamily="18" charset="2"/>
              </a:rPr>
              <a:t></a:t>
            </a:r>
            <a:r>
              <a:rPr lang="en-US" sz="1600" dirty="0">
                <a:latin typeface="Comic Sans MS" pitchFamily="66" charset="0"/>
              </a:rPr>
              <a:t>m beam)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Symbol" pitchFamily="18" charset="2"/>
              </a:rPr>
              <a:t></a:t>
            </a:r>
            <a:r>
              <a:rPr lang="en-US" sz="1600" dirty="0">
                <a:latin typeface="Comic Sans MS" pitchFamily="66" charset="0"/>
              </a:rPr>
              <a:t>(pt)/pt  = 0.15 % pt 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5765800" y="3268663"/>
            <a:ext cx="1841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575300" y="3424238"/>
            <a:ext cx="1841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-285750" y="1143000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CDF </a:t>
            </a: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detector: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Comic Sans MS" pitchFamily="66" charset="0"/>
              </a:rPr>
              <a:t>Si &amp; tracking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1600" dirty="0" err="1" smtClean="0">
                <a:latin typeface="Comic Sans MS" pitchFamily="66" charset="0"/>
              </a:rPr>
              <a:t>Endcap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calorimetry</a:t>
            </a:r>
            <a:r>
              <a:rPr lang="en-US" sz="1600" dirty="0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L2 trigger on displaced tracks</a:t>
            </a:r>
            <a:endParaRPr lang="en-US" sz="1600" dirty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1600" dirty="0">
                <a:latin typeface="Comic Sans MS" pitchFamily="66" charset="0"/>
              </a:rPr>
              <a:t>High rate trigger/DAQ</a:t>
            </a:r>
          </a:p>
        </p:txBody>
      </p:sp>
      <p:pic>
        <p:nvPicPr>
          <p:cNvPr id="66565" name="Picture 5" descr="img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950" y="71414"/>
            <a:ext cx="4419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300" y="0"/>
            <a:ext cx="7242048" cy="61214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S</a:t>
            </a:r>
            <a:r>
              <a:rPr kumimoji="1" lang="en-US" altLang="ja-JP" dirty="0" smtClean="0">
                <a:sym typeface="Wingdings" pitchFamily="2" charset="2"/>
              </a:rPr>
              <a:t>D</a:t>
            </a:r>
            <a:r>
              <a:rPr kumimoji="1" lang="en-US" altLang="ja-JP" baseline="-25000" dirty="0" smtClean="0">
                <a:sym typeface="Wingdings" pitchFamily="2" charset="2"/>
              </a:rPr>
              <a:t>S</a:t>
            </a:r>
            <a:r>
              <a:rPr kumimoji="1" lang="en-US" altLang="ja-JP" dirty="0" smtClean="0">
                <a:sym typeface="Wingdings" pitchFamily="2" charset="2"/>
              </a:rPr>
              <a:t>K</a:t>
            </a:r>
            <a:endParaRPr kumimoji="1" lang="ja-JP" alt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73100"/>
            <a:ext cx="579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876" y="2273300"/>
            <a:ext cx="3048323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300" y="5251450"/>
            <a:ext cx="1076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2273300"/>
            <a:ext cx="210814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4602" y="0"/>
            <a:ext cx="237939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10275"/>
            <a:ext cx="7191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73500"/>
            <a:ext cx="2400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69013" y="2472297"/>
            <a:ext cx="7829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749300" y="4629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Br(B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→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±</a:t>
            </a:r>
            <a:r>
              <a:rPr lang="en-US" dirty="0" err="1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) / Br(B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→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−</a:t>
            </a:r>
            <a:r>
              <a:rPr lang="en-US" dirty="0" smtClean="0"/>
              <a:t>) = 0.107 ± 0.019(stat) ± 0.008(sys). The statistical significance of the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→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±</a:t>
            </a:r>
            <a:r>
              <a:rPr lang="en-US" dirty="0" err="1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signal is 7.90σ.</a:t>
            </a:r>
            <a:endParaRPr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57" y="816588"/>
            <a:ext cx="76771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角丸四角形 113"/>
          <p:cNvSpPr/>
          <p:nvPr/>
        </p:nvSpPr>
        <p:spPr>
          <a:xfrm>
            <a:off x="2661138" y="4208584"/>
            <a:ext cx="4783016" cy="201637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2661138" y="1875692"/>
            <a:ext cx="4783016" cy="1617785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774" y="685800"/>
            <a:ext cx="2209800" cy="1200150"/>
            <a:chOff x="263" y="2422"/>
            <a:chExt cx="1230" cy="7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067" name="Text Box 3"/>
            <p:cNvSpPr txBox="1">
              <a:spLocks noChangeArrowheads="1"/>
            </p:cNvSpPr>
            <p:nvPr/>
          </p:nvSpPr>
          <p:spPr bwMode="auto">
            <a:xfrm>
              <a:off x="273" y="2968"/>
              <a:ext cx="119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Flavor Creation (annihilation) </a:t>
              </a:r>
            </a:p>
            <a:p>
              <a:pPr algn="l" eaLnBrk="0" hangingPunct="0"/>
              <a:endParaRPr lang="en-US" altLang="ja-JP" sz="1000"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60" y="2600"/>
              <a:ext cx="1015" cy="201"/>
              <a:chOff x="692" y="1216"/>
              <a:chExt cx="4477" cy="88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321" y="1472"/>
                <a:ext cx="1212" cy="432"/>
                <a:chOff x="2481" y="2619"/>
                <a:chExt cx="687" cy="245"/>
              </a:xfrm>
            </p:grpSpPr>
            <p:sp>
              <p:nvSpPr>
                <p:cNvPr id="216070" name="Freeform 6"/>
                <p:cNvSpPr>
                  <a:spLocks/>
                </p:cNvSpPr>
                <p:nvPr/>
              </p:nvSpPr>
              <p:spPr bwMode="auto">
                <a:xfrm>
                  <a:off x="2481" y="2619"/>
                  <a:ext cx="354" cy="245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71" name="Freeform 7"/>
                <p:cNvSpPr>
                  <a:spLocks/>
                </p:cNvSpPr>
                <p:nvPr/>
              </p:nvSpPr>
              <p:spPr bwMode="auto">
                <a:xfrm>
                  <a:off x="2796" y="2619"/>
                  <a:ext cx="372" cy="24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692" y="1216"/>
                <a:ext cx="1746" cy="884"/>
                <a:chOff x="1268" y="4693"/>
                <a:chExt cx="1746" cy="884"/>
              </a:xfrm>
            </p:grpSpPr>
            <p:sp>
              <p:nvSpPr>
                <p:cNvPr id="216073" name="Line 9"/>
                <p:cNvSpPr>
                  <a:spLocks noChangeShapeType="1"/>
                </p:cNvSpPr>
                <p:nvPr/>
              </p:nvSpPr>
              <p:spPr bwMode="auto">
                <a:xfrm rot="1800000">
                  <a:off x="1268" y="4693"/>
                  <a:ext cx="174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16074" name="Line 10"/>
                <p:cNvSpPr>
                  <a:spLocks noChangeShapeType="1"/>
                </p:cNvSpPr>
                <p:nvPr/>
              </p:nvSpPr>
              <p:spPr bwMode="auto">
                <a:xfrm rot="19800000" flipV="1">
                  <a:off x="1268" y="5577"/>
                  <a:ext cx="174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 flipH="1">
                <a:off x="3423" y="1216"/>
                <a:ext cx="1746" cy="884"/>
                <a:chOff x="1268" y="4693"/>
                <a:chExt cx="1746" cy="884"/>
              </a:xfrm>
            </p:grpSpPr>
            <p:sp>
              <p:nvSpPr>
                <p:cNvPr id="216076" name="Line 12"/>
                <p:cNvSpPr>
                  <a:spLocks noChangeShapeType="1"/>
                </p:cNvSpPr>
                <p:nvPr/>
              </p:nvSpPr>
              <p:spPr bwMode="auto">
                <a:xfrm rot="1800000">
                  <a:off x="1268" y="4693"/>
                  <a:ext cx="174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216077" name="Line 13"/>
                <p:cNvSpPr>
                  <a:spLocks noChangeShapeType="1"/>
                </p:cNvSpPr>
                <p:nvPr/>
              </p:nvSpPr>
              <p:spPr bwMode="auto">
                <a:xfrm rot="19800000" flipV="1">
                  <a:off x="1268" y="5577"/>
                  <a:ext cx="174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16078" name="Text Box 14"/>
            <p:cNvSpPr txBox="1">
              <a:spLocks noChangeArrowheads="1"/>
            </p:cNvSpPr>
            <p:nvPr/>
          </p:nvSpPr>
          <p:spPr bwMode="auto">
            <a:xfrm>
              <a:off x="263" y="2422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q</a:t>
              </a:r>
            </a:p>
          </p:txBody>
        </p:sp>
        <p:sp>
          <p:nvSpPr>
            <p:cNvPr id="216079" name="Text Box 15"/>
            <p:cNvSpPr txBox="1">
              <a:spLocks noChangeArrowheads="1"/>
            </p:cNvSpPr>
            <p:nvPr/>
          </p:nvSpPr>
          <p:spPr bwMode="auto">
            <a:xfrm>
              <a:off x="1325" y="2422"/>
              <a:ext cx="1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b</a:t>
              </a: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66" y="2823"/>
              <a:ext cx="137" cy="144"/>
              <a:chOff x="266" y="2718"/>
              <a:chExt cx="137" cy="144"/>
            </a:xfrm>
          </p:grpSpPr>
          <p:sp>
            <p:nvSpPr>
              <p:cNvPr id="216081" name="Text Box 17"/>
              <p:cNvSpPr txBox="1">
                <a:spLocks noChangeArrowheads="1"/>
              </p:cNvSpPr>
              <p:nvPr/>
            </p:nvSpPr>
            <p:spPr bwMode="auto">
              <a:xfrm>
                <a:off x="266" y="2718"/>
                <a:ext cx="13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ja-JP" sz="1000">
                    <a:latin typeface="Times New Roman" pitchFamily="18" charset="0"/>
                    <a:ea typeface="ＭＳ Ｐゴシック" charset="-128"/>
                  </a:rPr>
                  <a:t>q</a:t>
                </a:r>
              </a:p>
            </p:txBody>
          </p:sp>
          <p:sp>
            <p:nvSpPr>
              <p:cNvPr id="216082" name="Line 18"/>
              <p:cNvSpPr>
                <a:spLocks noChangeShapeType="1"/>
              </p:cNvSpPr>
              <p:nvPr/>
            </p:nvSpPr>
            <p:spPr bwMode="auto">
              <a:xfrm>
                <a:off x="320" y="2769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316" y="2821"/>
              <a:ext cx="168" cy="174"/>
              <a:chOff x="1316" y="2716"/>
              <a:chExt cx="168" cy="174"/>
            </a:xfrm>
          </p:grpSpPr>
          <p:sp>
            <p:nvSpPr>
              <p:cNvPr id="216084" name="Text Box 20"/>
              <p:cNvSpPr txBox="1">
                <a:spLocks noChangeArrowheads="1"/>
              </p:cNvSpPr>
              <p:nvPr/>
            </p:nvSpPr>
            <p:spPr bwMode="auto">
              <a:xfrm>
                <a:off x="1316" y="2716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altLang="ja-JP" sz="1000">
                    <a:latin typeface="Times New Roman" pitchFamily="18" charset="0"/>
                    <a:ea typeface="ＭＳ Ｐゴシック" charset="-128"/>
                  </a:rPr>
                  <a:t>b</a:t>
                </a:r>
              </a:p>
            </p:txBody>
          </p:sp>
          <p:sp>
            <p:nvSpPr>
              <p:cNvPr id="216085" name="Line 21"/>
              <p:cNvSpPr>
                <a:spLocks noChangeShapeType="1"/>
              </p:cNvSpPr>
              <p:nvPr/>
            </p:nvSpPr>
            <p:spPr bwMode="auto">
              <a:xfrm>
                <a:off x="1371" y="27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128574" y="1981200"/>
            <a:ext cx="2286000" cy="1400175"/>
            <a:chOff x="1569" y="2332"/>
            <a:chExt cx="1330" cy="7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087" name="Text Box 23"/>
            <p:cNvSpPr txBox="1">
              <a:spLocks noChangeArrowheads="1"/>
            </p:cNvSpPr>
            <p:nvPr/>
          </p:nvSpPr>
          <p:spPr bwMode="auto">
            <a:xfrm>
              <a:off x="1671" y="2956"/>
              <a:ext cx="11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Flavor Creation (gluon fusion)</a:t>
              </a:r>
            </a:p>
            <a:p>
              <a:pPr algn="l" eaLnBrk="0" hangingPunct="0"/>
              <a:endParaRPr lang="en-US" altLang="ja-JP" sz="1000"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692" y="2443"/>
              <a:ext cx="1063" cy="491"/>
              <a:chOff x="6824" y="614"/>
              <a:chExt cx="4685" cy="2167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 rot="900000">
                <a:off x="6824" y="614"/>
                <a:ext cx="2397" cy="432"/>
                <a:chOff x="2217" y="2109"/>
                <a:chExt cx="1359" cy="359"/>
              </a:xfrm>
            </p:grpSpPr>
            <p:sp>
              <p:nvSpPr>
                <p:cNvPr id="216090" name="Freeform 26"/>
                <p:cNvSpPr>
                  <a:spLocks/>
                </p:cNvSpPr>
                <p:nvPr/>
              </p:nvSpPr>
              <p:spPr bwMode="auto">
                <a:xfrm>
                  <a:off x="2217" y="2109"/>
                  <a:ext cx="354" cy="35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1" name="Freeform 27"/>
                <p:cNvSpPr>
                  <a:spLocks/>
                </p:cNvSpPr>
                <p:nvPr/>
              </p:nvSpPr>
              <p:spPr bwMode="auto">
                <a:xfrm>
                  <a:off x="2535" y="2109"/>
                  <a:ext cx="264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0" y="12"/>
                    </a:cxn>
                    <a:cxn ang="0">
                      <a:pos x="197" y="78"/>
                    </a:cxn>
                    <a:cxn ang="0">
                      <a:pos x="230" y="198"/>
                    </a:cxn>
                    <a:cxn ang="0">
                      <a:pos x="194" y="336"/>
                    </a:cxn>
                    <a:cxn ang="0">
                      <a:pos x="89" y="336"/>
                    </a:cxn>
                    <a:cxn ang="0">
                      <a:pos x="59" y="195"/>
                    </a:cxn>
                    <a:cxn ang="0">
                      <a:pos x="86" y="75"/>
                    </a:cxn>
                    <a:cxn ang="0">
                      <a:pos x="155" y="18"/>
                    </a:cxn>
                    <a:cxn ang="0">
                      <a:pos x="264" y="3"/>
                    </a:cxn>
                  </a:cxnLst>
                  <a:rect l="0" t="0" r="r" b="b"/>
                  <a:pathLst>
                    <a:path w="264" h="359">
                      <a:moveTo>
                        <a:pt x="0" y="3"/>
                      </a:moveTo>
                      <a:cubicBezTo>
                        <a:pt x="19" y="4"/>
                        <a:pt x="77" y="0"/>
                        <a:pt x="110" y="12"/>
                      </a:cubicBezTo>
                      <a:cubicBezTo>
                        <a:pt x="143" y="24"/>
                        <a:pt x="177" y="47"/>
                        <a:pt x="197" y="78"/>
                      </a:cubicBezTo>
                      <a:cubicBezTo>
                        <a:pt x="217" y="109"/>
                        <a:pt x="231" y="155"/>
                        <a:pt x="230" y="198"/>
                      </a:cubicBezTo>
                      <a:cubicBezTo>
                        <a:pt x="229" y="241"/>
                        <a:pt x="217" y="313"/>
                        <a:pt x="194" y="336"/>
                      </a:cubicBezTo>
                      <a:cubicBezTo>
                        <a:pt x="171" y="359"/>
                        <a:pt x="111" y="359"/>
                        <a:pt x="89" y="336"/>
                      </a:cubicBezTo>
                      <a:cubicBezTo>
                        <a:pt x="67" y="313"/>
                        <a:pt x="59" y="238"/>
                        <a:pt x="59" y="195"/>
                      </a:cubicBezTo>
                      <a:cubicBezTo>
                        <a:pt x="59" y="152"/>
                        <a:pt x="70" y="105"/>
                        <a:pt x="86" y="75"/>
                      </a:cubicBezTo>
                      <a:cubicBezTo>
                        <a:pt x="102" y="45"/>
                        <a:pt x="125" y="30"/>
                        <a:pt x="155" y="18"/>
                      </a:cubicBezTo>
                      <a:cubicBezTo>
                        <a:pt x="185" y="6"/>
                        <a:pt x="241" y="6"/>
                        <a:pt x="264" y="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2" name="Freeform 28"/>
                <p:cNvSpPr>
                  <a:spLocks/>
                </p:cNvSpPr>
                <p:nvPr/>
              </p:nvSpPr>
              <p:spPr bwMode="auto">
                <a:xfrm>
                  <a:off x="2775" y="2109"/>
                  <a:ext cx="262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3" y="12"/>
                    </a:cxn>
                    <a:cxn ang="0">
                      <a:pos x="190" y="78"/>
                    </a:cxn>
                    <a:cxn ang="0">
                      <a:pos x="223" y="198"/>
                    </a:cxn>
                    <a:cxn ang="0">
                      <a:pos x="187" y="336"/>
                    </a:cxn>
                    <a:cxn ang="0">
                      <a:pos x="82" y="336"/>
                    </a:cxn>
                    <a:cxn ang="0">
                      <a:pos x="52" y="195"/>
                    </a:cxn>
                    <a:cxn ang="0">
                      <a:pos x="79" y="75"/>
                    </a:cxn>
                    <a:cxn ang="0">
                      <a:pos x="148" y="18"/>
                    </a:cxn>
                    <a:cxn ang="0">
                      <a:pos x="210" y="6"/>
                    </a:cxn>
                    <a:cxn ang="0">
                      <a:pos x="262" y="9"/>
                    </a:cxn>
                  </a:cxnLst>
                  <a:rect l="0" t="0" r="r" b="b"/>
                  <a:pathLst>
                    <a:path w="262" h="359">
                      <a:moveTo>
                        <a:pt x="0" y="3"/>
                      </a:moveTo>
                      <a:cubicBezTo>
                        <a:pt x="17" y="5"/>
                        <a:pt x="71" y="0"/>
                        <a:pt x="103" y="12"/>
                      </a:cubicBezTo>
                      <a:cubicBezTo>
                        <a:pt x="135" y="24"/>
                        <a:pt x="170" y="47"/>
                        <a:pt x="190" y="78"/>
                      </a:cubicBezTo>
                      <a:cubicBezTo>
                        <a:pt x="210" y="109"/>
                        <a:pt x="224" y="155"/>
                        <a:pt x="223" y="198"/>
                      </a:cubicBezTo>
                      <a:cubicBezTo>
                        <a:pt x="222" y="241"/>
                        <a:pt x="210" y="313"/>
                        <a:pt x="187" y="336"/>
                      </a:cubicBezTo>
                      <a:cubicBezTo>
                        <a:pt x="164" y="359"/>
                        <a:pt x="104" y="359"/>
                        <a:pt x="82" y="336"/>
                      </a:cubicBezTo>
                      <a:cubicBezTo>
                        <a:pt x="60" y="313"/>
                        <a:pt x="52" y="238"/>
                        <a:pt x="52" y="195"/>
                      </a:cubicBezTo>
                      <a:cubicBezTo>
                        <a:pt x="52" y="152"/>
                        <a:pt x="63" y="105"/>
                        <a:pt x="79" y="75"/>
                      </a:cubicBezTo>
                      <a:cubicBezTo>
                        <a:pt x="95" y="45"/>
                        <a:pt x="126" y="29"/>
                        <a:pt x="148" y="18"/>
                      </a:cubicBezTo>
                      <a:cubicBezTo>
                        <a:pt x="170" y="7"/>
                        <a:pt x="191" y="7"/>
                        <a:pt x="210" y="6"/>
                      </a:cubicBezTo>
                      <a:cubicBezTo>
                        <a:pt x="229" y="5"/>
                        <a:pt x="251" y="9"/>
                        <a:pt x="262" y="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3" name="Freeform 29"/>
                <p:cNvSpPr>
                  <a:spLocks/>
                </p:cNvSpPr>
                <p:nvPr/>
              </p:nvSpPr>
              <p:spPr bwMode="auto">
                <a:xfrm>
                  <a:off x="2985" y="2109"/>
                  <a:ext cx="2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3" y="11"/>
                    </a:cxn>
                    <a:cxn ang="0">
                      <a:pos x="200" y="77"/>
                    </a:cxn>
                    <a:cxn ang="0">
                      <a:pos x="233" y="197"/>
                    </a:cxn>
                    <a:cxn ang="0">
                      <a:pos x="197" y="335"/>
                    </a:cxn>
                    <a:cxn ang="0">
                      <a:pos x="92" y="335"/>
                    </a:cxn>
                    <a:cxn ang="0">
                      <a:pos x="62" y="194"/>
                    </a:cxn>
                    <a:cxn ang="0">
                      <a:pos x="89" y="74"/>
                    </a:cxn>
                    <a:cxn ang="0">
                      <a:pos x="158" y="17"/>
                    </a:cxn>
                    <a:cxn ang="0">
                      <a:pos x="272" y="8"/>
                    </a:cxn>
                  </a:cxnLst>
                  <a:rect l="0" t="0" r="r" b="b"/>
                  <a:pathLst>
                    <a:path w="272" h="358">
                      <a:moveTo>
                        <a:pt x="0" y="8"/>
                      </a:moveTo>
                      <a:cubicBezTo>
                        <a:pt x="19" y="8"/>
                        <a:pt x="80" y="0"/>
                        <a:pt x="113" y="11"/>
                      </a:cubicBezTo>
                      <a:cubicBezTo>
                        <a:pt x="146" y="22"/>
                        <a:pt x="180" y="46"/>
                        <a:pt x="200" y="77"/>
                      </a:cubicBezTo>
                      <a:cubicBezTo>
                        <a:pt x="220" y="108"/>
                        <a:pt x="234" y="154"/>
                        <a:pt x="233" y="197"/>
                      </a:cubicBezTo>
                      <a:cubicBezTo>
                        <a:pt x="232" y="240"/>
                        <a:pt x="220" y="312"/>
                        <a:pt x="197" y="335"/>
                      </a:cubicBezTo>
                      <a:cubicBezTo>
                        <a:pt x="174" y="358"/>
                        <a:pt x="114" y="358"/>
                        <a:pt x="92" y="335"/>
                      </a:cubicBezTo>
                      <a:cubicBezTo>
                        <a:pt x="70" y="312"/>
                        <a:pt x="62" y="237"/>
                        <a:pt x="62" y="194"/>
                      </a:cubicBezTo>
                      <a:cubicBezTo>
                        <a:pt x="62" y="151"/>
                        <a:pt x="73" y="104"/>
                        <a:pt x="89" y="74"/>
                      </a:cubicBezTo>
                      <a:cubicBezTo>
                        <a:pt x="105" y="44"/>
                        <a:pt x="128" y="28"/>
                        <a:pt x="158" y="17"/>
                      </a:cubicBezTo>
                      <a:cubicBezTo>
                        <a:pt x="188" y="6"/>
                        <a:pt x="253" y="10"/>
                        <a:pt x="272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4" name="Freeform 30"/>
                <p:cNvSpPr>
                  <a:spLocks/>
                </p:cNvSpPr>
                <p:nvPr/>
              </p:nvSpPr>
              <p:spPr bwMode="auto">
                <a:xfrm>
                  <a:off x="3204" y="2110"/>
                  <a:ext cx="3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6095" name="Line 31"/>
              <p:cNvSpPr>
                <a:spLocks noChangeShapeType="1"/>
              </p:cNvSpPr>
              <p:nvPr/>
            </p:nvSpPr>
            <p:spPr bwMode="auto">
              <a:xfrm>
                <a:off x="9189" y="1138"/>
                <a:ext cx="0" cy="10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 rot="20700000" flipH="1">
                <a:off x="6846" y="2349"/>
                <a:ext cx="2397" cy="432"/>
                <a:chOff x="2217" y="2109"/>
                <a:chExt cx="1359" cy="359"/>
              </a:xfrm>
            </p:grpSpPr>
            <p:sp>
              <p:nvSpPr>
                <p:cNvPr id="216097" name="Freeform 33"/>
                <p:cNvSpPr>
                  <a:spLocks/>
                </p:cNvSpPr>
                <p:nvPr/>
              </p:nvSpPr>
              <p:spPr bwMode="auto">
                <a:xfrm>
                  <a:off x="2217" y="2109"/>
                  <a:ext cx="354" cy="35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8" name="Freeform 34"/>
                <p:cNvSpPr>
                  <a:spLocks/>
                </p:cNvSpPr>
                <p:nvPr/>
              </p:nvSpPr>
              <p:spPr bwMode="auto">
                <a:xfrm>
                  <a:off x="2535" y="2109"/>
                  <a:ext cx="264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0" y="12"/>
                    </a:cxn>
                    <a:cxn ang="0">
                      <a:pos x="197" y="78"/>
                    </a:cxn>
                    <a:cxn ang="0">
                      <a:pos x="230" y="198"/>
                    </a:cxn>
                    <a:cxn ang="0">
                      <a:pos x="194" y="336"/>
                    </a:cxn>
                    <a:cxn ang="0">
                      <a:pos x="89" y="336"/>
                    </a:cxn>
                    <a:cxn ang="0">
                      <a:pos x="59" y="195"/>
                    </a:cxn>
                    <a:cxn ang="0">
                      <a:pos x="86" y="75"/>
                    </a:cxn>
                    <a:cxn ang="0">
                      <a:pos x="155" y="18"/>
                    </a:cxn>
                    <a:cxn ang="0">
                      <a:pos x="264" y="3"/>
                    </a:cxn>
                  </a:cxnLst>
                  <a:rect l="0" t="0" r="r" b="b"/>
                  <a:pathLst>
                    <a:path w="264" h="359">
                      <a:moveTo>
                        <a:pt x="0" y="3"/>
                      </a:moveTo>
                      <a:cubicBezTo>
                        <a:pt x="19" y="4"/>
                        <a:pt x="77" y="0"/>
                        <a:pt x="110" y="12"/>
                      </a:cubicBezTo>
                      <a:cubicBezTo>
                        <a:pt x="143" y="24"/>
                        <a:pt x="177" y="47"/>
                        <a:pt x="197" y="78"/>
                      </a:cubicBezTo>
                      <a:cubicBezTo>
                        <a:pt x="217" y="109"/>
                        <a:pt x="231" y="155"/>
                        <a:pt x="230" y="198"/>
                      </a:cubicBezTo>
                      <a:cubicBezTo>
                        <a:pt x="229" y="241"/>
                        <a:pt x="217" y="313"/>
                        <a:pt x="194" y="336"/>
                      </a:cubicBezTo>
                      <a:cubicBezTo>
                        <a:pt x="171" y="359"/>
                        <a:pt x="111" y="359"/>
                        <a:pt x="89" y="336"/>
                      </a:cubicBezTo>
                      <a:cubicBezTo>
                        <a:pt x="67" y="313"/>
                        <a:pt x="59" y="238"/>
                        <a:pt x="59" y="195"/>
                      </a:cubicBezTo>
                      <a:cubicBezTo>
                        <a:pt x="59" y="152"/>
                        <a:pt x="70" y="105"/>
                        <a:pt x="86" y="75"/>
                      </a:cubicBezTo>
                      <a:cubicBezTo>
                        <a:pt x="102" y="45"/>
                        <a:pt x="125" y="30"/>
                        <a:pt x="155" y="18"/>
                      </a:cubicBezTo>
                      <a:cubicBezTo>
                        <a:pt x="185" y="6"/>
                        <a:pt x="241" y="6"/>
                        <a:pt x="264" y="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099" name="Freeform 35"/>
                <p:cNvSpPr>
                  <a:spLocks/>
                </p:cNvSpPr>
                <p:nvPr/>
              </p:nvSpPr>
              <p:spPr bwMode="auto">
                <a:xfrm>
                  <a:off x="2775" y="2109"/>
                  <a:ext cx="262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3" y="12"/>
                    </a:cxn>
                    <a:cxn ang="0">
                      <a:pos x="190" y="78"/>
                    </a:cxn>
                    <a:cxn ang="0">
                      <a:pos x="223" y="198"/>
                    </a:cxn>
                    <a:cxn ang="0">
                      <a:pos x="187" y="336"/>
                    </a:cxn>
                    <a:cxn ang="0">
                      <a:pos x="82" y="336"/>
                    </a:cxn>
                    <a:cxn ang="0">
                      <a:pos x="52" y="195"/>
                    </a:cxn>
                    <a:cxn ang="0">
                      <a:pos x="79" y="75"/>
                    </a:cxn>
                    <a:cxn ang="0">
                      <a:pos x="148" y="18"/>
                    </a:cxn>
                    <a:cxn ang="0">
                      <a:pos x="210" y="6"/>
                    </a:cxn>
                    <a:cxn ang="0">
                      <a:pos x="262" y="9"/>
                    </a:cxn>
                  </a:cxnLst>
                  <a:rect l="0" t="0" r="r" b="b"/>
                  <a:pathLst>
                    <a:path w="262" h="359">
                      <a:moveTo>
                        <a:pt x="0" y="3"/>
                      </a:moveTo>
                      <a:cubicBezTo>
                        <a:pt x="17" y="5"/>
                        <a:pt x="71" y="0"/>
                        <a:pt x="103" y="12"/>
                      </a:cubicBezTo>
                      <a:cubicBezTo>
                        <a:pt x="135" y="24"/>
                        <a:pt x="170" y="47"/>
                        <a:pt x="190" y="78"/>
                      </a:cubicBezTo>
                      <a:cubicBezTo>
                        <a:pt x="210" y="109"/>
                        <a:pt x="224" y="155"/>
                        <a:pt x="223" y="198"/>
                      </a:cubicBezTo>
                      <a:cubicBezTo>
                        <a:pt x="222" y="241"/>
                        <a:pt x="210" y="313"/>
                        <a:pt x="187" y="336"/>
                      </a:cubicBezTo>
                      <a:cubicBezTo>
                        <a:pt x="164" y="359"/>
                        <a:pt x="104" y="359"/>
                        <a:pt x="82" y="336"/>
                      </a:cubicBezTo>
                      <a:cubicBezTo>
                        <a:pt x="60" y="313"/>
                        <a:pt x="52" y="238"/>
                        <a:pt x="52" y="195"/>
                      </a:cubicBezTo>
                      <a:cubicBezTo>
                        <a:pt x="52" y="152"/>
                        <a:pt x="63" y="105"/>
                        <a:pt x="79" y="75"/>
                      </a:cubicBezTo>
                      <a:cubicBezTo>
                        <a:pt x="95" y="45"/>
                        <a:pt x="126" y="29"/>
                        <a:pt x="148" y="18"/>
                      </a:cubicBezTo>
                      <a:cubicBezTo>
                        <a:pt x="170" y="7"/>
                        <a:pt x="191" y="7"/>
                        <a:pt x="210" y="6"/>
                      </a:cubicBezTo>
                      <a:cubicBezTo>
                        <a:pt x="229" y="5"/>
                        <a:pt x="251" y="9"/>
                        <a:pt x="262" y="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00" name="Freeform 36"/>
                <p:cNvSpPr>
                  <a:spLocks/>
                </p:cNvSpPr>
                <p:nvPr/>
              </p:nvSpPr>
              <p:spPr bwMode="auto">
                <a:xfrm>
                  <a:off x="2985" y="2109"/>
                  <a:ext cx="2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3" y="11"/>
                    </a:cxn>
                    <a:cxn ang="0">
                      <a:pos x="200" y="77"/>
                    </a:cxn>
                    <a:cxn ang="0">
                      <a:pos x="233" y="197"/>
                    </a:cxn>
                    <a:cxn ang="0">
                      <a:pos x="197" y="335"/>
                    </a:cxn>
                    <a:cxn ang="0">
                      <a:pos x="92" y="335"/>
                    </a:cxn>
                    <a:cxn ang="0">
                      <a:pos x="62" y="194"/>
                    </a:cxn>
                    <a:cxn ang="0">
                      <a:pos x="89" y="74"/>
                    </a:cxn>
                    <a:cxn ang="0">
                      <a:pos x="158" y="17"/>
                    </a:cxn>
                    <a:cxn ang="0">
                      <a:pos x="272" y="8"/>
                    </a:cxn>
                  </a:cxnLst>
                  <a:rect l="0" t="0" r="r" b="b"/>
                  <a:pathLst>
                    <a:path w="272" h="358">
                      <a:moveTo>
                        <a:pt x="0" y="8"/>
                      </a:moveTo>
                      <a:cubicBezTo>
                        <a:pt x="19" y="8"/>
                        <a:pt x="80" y="0"/>
                        <a:pt x="113" y="11"/>
                      </a:cubicBezTo>
                      <a:cubicBezTo>
                        <a:pt x="146" y="22"/>
                        <a:pt x="180" y="46"/>
                        <a:pt x="200" y="77"/>
                      </a:cubicBezTo>
                      <a:cubicBezTo>
                        <a:pt x="220" y="108"/>
                        <a:pt x="234" y="154"/>
                        <a:pt x="233" y="197"/>
                      </a:cubicBezTo>
                      <a:cubicBezTo>
                        <a:pt x="232" y="240"/>
                        <a:pt x="220" y="312"/>
                        <a:pt x="197" y="335"/>
                      </a:cubicBezTo>
                      <a:cubicBezTo>
                        <a:pt x="174" y="358"/>
                        <a:pt x="114" y="358"/>
                        <a:pt x="92" y="335"/>
                      </a:cubicBezTo>
                      <a:cubicBezTo>
                        <a:pt x="70" y="312"/>
                        <a:pt x="62" y="237"/>
                        <a:pt x="62" y="194"/>
                      </a:cubicBezTo>
                      <a:cubicBezTo>
                        <a:pt x="62" y="151"/>
                        <a:pt x="73" y="104"/>
                        <a:pt x="89" y="74"/>
                      </a:cubicBezTo>
                      <a:cubicBezTo>
                        <a:pt x="105" y="44"/>
                        <a:pt x="128" y="28"/>
                        <a:pt x="158" y="17"/>
                      </a:cubicBezTo>
                      <a:cubicBezTo>
                        <a:pt x="188" y="6"/>
                        <a:pt x="253" y="10"/>
                        <a:pt x="272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01" name="Freeform 37"/>
                <p:cNvSpPr>
                  <a:spLocks/>
                </p:cNvSpPr>
                <p:nvPr/>
              </p:nvSpPr>
              <p:spPr bwMode="auto">
                <a:xfrm>
                  <a:off x="3204" y="2110"/>
                  <a:ext cx="3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6102" name="Line 38"/>
              <p:cNvSpPr>
                <a:spLocks noChangeShapeType="1"/>
              </p:cNvSpPr>
              <p:nvPr/>
            </p:nvSpPr>
            <p:spPr bwMode="auto">
              <a:xfrm rot="20700000" flipV="1">
                <a:off x="9165" y="808"/>
                <a:ext cx="2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16103" name="Line 39"/>
              <p:cNvSpPr>
                <a:spLocks noChangeShapeType="1"/>
              </p:cNvSpPr>
              <p:nvPr/>
            </p:nvSpPr>
            <p:spPr bwMode="auto">
              <a:xfrm rot="900000">
                <a:off x="9175" y="2524"/>
                <a:ext cx="2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</p:grpSp>
        <p:sp>
          <p:nvSpPr>
            <p:cNvPr id="216104" name="Text Box 40"/>
            <p:cNvSpPr txBox="1">
              <a:spLocks noChangeArrowheads="1"/>
            </p:cNvSpPr>
            <p:nvPr/>
          </p:nvSpPr>
          <p:spPr bwMode="auto">
            <a:xfrm>
              <a:off x="2709" y="2332"/>
              <a:ext cx="1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b</a:t>
              </a:r>
            </a:p>
          </p:txBody>
        </p:sp>
        <p:sp>
          <p:nvSpPr>
            <p:cNvPr id="216105" name="Text Box 41"/>
            <p:cNvSpPr txBox="1">
              <a:spLocks noChangeArrowheads="1"/>
            </p:cNvSpPr>
            <p:nvPr/>
          </p:nvSpPr>
          <p:spPr bwMode="auto">
            <a:xfrm>
              <a:off x="2712" y="2875"/>
              <a:ext cx="18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ja-JP" altLang="ja-JP" sz="1000">
                <a:latin typeface="Times New Roman" pitchFamily="18" charset="0"/>
              </a:endParaRPr>
            </a:p>
          </p:txBody>
        </p:sp>
        <p:sp>
          <p:nvSpPr>
            <p:cNvPr id="216106" name="Text Box 42"/>
            <p:cNvSpPr txBox="1">
              <a:spLocks noChangeArrowheads="1"/>
            </p:cNvSpPr>
            <p:nvPr/>
          </p:nvSpPr>
          <p:spPr bwMode="auto">
            <a:xfrm>
              <a:off x="1569" y="234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sp>
          <p:nvSpPr>
            <p:cNvPr id="216107" name="Text Box 43"/>
            <p:cNvSpPr txBox="1">
              <a:spLocks noChangeArrowheads="1"/>
            </p:cNvSpPr>
            <p:nvPr/>
          </p:nvSpPr>
          <p:spPr bwMode="auto">
            <a:xfrm>
              <a:off x="1575" y="285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2712" y="2889"/>
              <a:ext cx="168" cy="196"/>
              <a:chOff x="1316" y="2716"/>
              <a:chExt cx="168" cy="174"/>
            </a:xfrm>
          </p:grpSpPr>
          <p:sp>
            <p:nvSpPr>
              <p:cNvPr id="216109" name="Text Box 45"/>
              <p:cNvSpPr txBox="1">
                <a:spLocks noChangeArrowheads="1"/>
              </p:cNvSpPr>
              <p:nvPr/>
            </p:nvSpPr>
            <p:spPr bwMode="auto">
              <a:xfrm>
                <a:off x="1316" y="2716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altLang="ja-JP" sz="1000">
                    <a:latin typeface="Times New Roman" pitchFamily="18" charset="0"/>
                    <a:ea typeface="ＭＳ Ｐゴシック" charset="-128"/>
                  </a:rPr>
                  <a:t>b</a:t>
                </a:r>
              </a:p>
            </p:txBody>
          </p:sp>
          <p:sp>
            <p:nvSpPr>
              <p:cNvPr id="216110" name="Line 46"/>
              <p:cNvSpPr>
                <a:spLocks noChangeShapeType="1"/>
              </p:cNvSpPr>
              <p:nvPr/>
            </p:nvSpPr>
            <p:spPr bwMode="auto">
              <a:xfrm>
                <a:off x="1371" y="27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2374" y="3352800"/>
            <a:ext cx="2438400" cy="1733550"/>
            <a:chOff x="2952" y="2200"/>
            <a:chExt cx="1200" cy="9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112" name="Text Box 48"/>
            <p:cNvSpPr txBox="1">
              <a:spLocks noChangeArrowheads="1"/>
            </p:cNvSpPr>
            <p:nvPr/>
          </p:nvSpPr>
          <p:spPr bwMode="auto">
            <a:xfrm>
              <a:off x="3198" y="2944"/>
              <a:ext cx="70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Flavor Excitation</a:t>
              </a:r>
            </a:p>
            <a:p>
              <a:pPr algn="l" eaLnBrk="0" hangingPunct="0"/>
              <a:endParaRPr lang="en-US" altLang="ja-JP" sz="1000"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068" y="2367"/>
              <a:ext cx="964" cy="560"/>
              <a:chOff x="1169" y="4148"/>
              <a:chExt cx="4251" cy="2472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 rot="900000">
                <a:off x="1268" y="4171"/>
                <a:ext cx="1212" cy="432"/>
                <a:chOff x="2481" y="2619"/>
                <a:chExt cx="687" cy="245"/>
              </a:xfrm>
            </p:grpSpPr>
            <p:sp>
              <p:nvSpPr>
                <p:cNvPr id="216115" name="Freeform 51"/>
                <p:cNvSpPr>
                  <a:spLocks/>
                </p:cNvSpPr>
                <p:nvPr/>
              </p:nvSpPr>
              <p:spPr bwMode="auto">
                <a:xfrm>
                  <a:off x="2481" y="2619"/>
                  <a:ext cx="354" cy="245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16" name="Freeform 52"/>
                <p:cNvSpPr>
                  <a:spLocks/>
                </p:cNvSpPr>
                <p:nvPr/>
              </p:nvSpPr>
              <p:spPr bwMode="auto">
                <a:xfrm>
                  <a:off x="2796" y="2619"/>
                  <a:ext cx="372" cy="24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6117" name="Line 53"/>
              <p:cNvSpPr>
                <a:spLocks noChangeShapeType="1"/>
              </p:cNvSpPr>
              <p:nvPr/>
            </p:nvSpPr>
            <p:spPr bwMode="auto">
              <a:xfrm rot="2400000">
                <a:off x="2358" y="4869"/>
                <a:ext cx="10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16118" name="Line 54"/>
              <p:cNvSpPr>
                <a:spLocks noChangeShapeType="1"/>
              </p:cNvSpPr>
              <p:nvPr/>
            </p:nvSpPr>
            <p:spPr bwMode="auto">
              <a:xfrm rot="20700000">
                <a:off x="2440" y="4148"/>
                <a:ext cx="27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16119" name="Line 55"/>
              <p:cNvSpPr>
                <a:spLocks noChangeShapeType="1"/>
              </p:cNvSpPr>
              <p:nvPr/>
            </p:nvSpPr>
            <p:spPr bwMode="auto">
              <a:xfrm rot="20820000">
                <a:off x="3261" y="4963"/>
                <a:ext cx="207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grpSp>
            <p:nvGrpSpPr>
              <p:cNvPr id="17" name="Group 56"/>
              <p:cNvGrpSpPr>
                <a:grpSpLocks/>
              </p:cNvGrpSpPr>
              <p:nvPr/>
            </p:nvGrpSpPr>
            <p:grpSpPr bwMode="auto">
              <a:xfrm rot="16200000" flipH="1">
                <a:off x="2706" y="5599"/>
                <a:ext cx="1212" cy="432"/>
                <a:chOff x="2481" y="2619"/>
                <a:chExt cx="687" cy="245"/>
              </a:xfrm>
            </p:grpSpPr>
            <p:sp>
              <p:nvSpPr>
                <p:cNvPr id="216121" name="Freeform 57"/>
                <p:cNvSpPr>
                  <a:spLocks/>
                </p:cNvSpPr>
                <p:nvPr/>
              </p:nvSpPr>
              <p:spPr bwMode="auto">
                <a:xfrm>
                  <a:off x="2481" y="2619"/>
                  <a:ext cx="354" cy="245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22" name="Freeform 58"/>
                <p:cNvSpPr>
                  <a:spLocks/>
                </p:cNvSpPr>
                <p:nvPr/>
              </p:nvSpPr>
              <p:spPr bwMode="auto">
                <a:xfrm>
                  <a:off x="2796" y="2619"/>
                  <a:ext cx="372" cy="24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6123" name="Line 59"/>
              <p:cNvSpPr>
                <a:spLocks noChangeShapeType="1"/>
              </p:cNvSpPr>
              <p:nvPr/>
            </p:nvSpPr>
            <p:spPr bwMode="auto">
              <a:xfrm rot="600000">
                <a:off x="3288" y="6619"/>
                <a:ext cx="21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16124" name="Line 60"/>
              <p:cNvSpPr>
                <a:spLocks noChangeShapeType="1"/>
              </p:cNvSpPr>
              <p:nvPr/>
            </p:nvSpPr>
            <p:spPr bwMode="auto">
              <a:xfrm rot="21000000" flipH="1">
                <a:off x="1169" y="6620"/>
                <a:ext cx="21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</p:grpSp>
        <p:sp>
          <p:nvSpPr>
            <p:cNvPr id="216125" name="Text Box 61"/>
            <p:cNvSpPr txBox="1">
              <a:spLocks noChangeArrowheads="1"/>
            </p:cNvSpPr>
            <p:nvPr/>
          </p:nvSpPr>
          <p:spPr bwMode="auto">
            <a:xfrm>
              <a:off x="2952" y="2902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q</a:t>
              </a:r>
            </a:p>
          </p:txBody>
        </p:sp>
        <p:sp>
          <p:nvSpPr>
            <p:cNvPr id="216126" name="Text Box 62"/>
            <p:cNvSpPr txBox="1">
              <a:spLocks noChangeArrowheads="1"/>
            </p:cNvSpPr>
            <p:nvPr/>
          </p:nvSpPr>
          <p:spPr bwMode="auto">
            <a:xfrm>
              <a:off x="3990" y="2890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q</a:t>
              </a:r>
            </a:p>
          </p:txBody>
        </p:sp>
        <p:sp>
          <p:nvSpPr>
            <p:cNvPr id="216127" name="Text Box 63"/>
            <p:cNvSpPr txBox="1">
              <a:spLocks noChangeArrowheads="1"/>
            </p:cNvSpPr>
            <p:nvPr/>
          </p:nvSpPr>
          <p:spPr bwMode="auto">
            <a:xfrm>
              <a:off x="3966" y="2200"/>
              <a:ext cx="1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b</a:t>
              </a:r>
            </a:p>
          </p:txBody>
        </p:sp>
        <p:sp>
          <p:nvSpPr>
            <p:cNvPr id="216128" name="Text Box 64"/>
            <p:cNvSpPr txBox="1">
              <a:spLocks noChangeArrowheads="1"/>
            </p:cNvSpPr>
            <p:nvPr/>
          </p:nvSpPr>
          <p:spPr bwMode="auto">
            <a:xfrm>
              <a:off x="2970" y="2302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3972" y="2427"/>
              <a:ext cx="168" cy="174"/>
              <a:chOff x="1316" y="2716"/>
              <a:chExt cx="168" cy="174"/>
            </a:xfrm>
          </p:grpSpPr>
          <p:sp>
            <p:nvSpPr>
              <p:cNvPr id="216130" name="Text Box 66"/>
              <p:cNvSpPr txBox="1">
                <a:spLocks noChangeArrowheads="1"/>
              </p:cNvSpPr>
              <p:nvPr/>
            </p:nvSpPr>
            <p:spPr bwMode="auto">
              <a:xfrm>
                <a:off x="1316" y="2716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altLang="ja-JP" sz="1000">
                    <a:latin typeface="Times New Roman" pitchFamily="18" charset="0"/>
                    <a:ea typeface="ＭＳ Ｐゴシック" charset="-128"/>
                  </a:rPr>
                  <a:t>b</a:t>
                </a:r>
              </a:p>
            </p:txBody>
          </p:sp>
          <p:sp>
            <p:nvSpPr>
              <p:cNvPr id="216131" name="Line 67"/>
              <p:cNvSpPr>
                <a:spLocks noChangeShapeType="1"/>
              </p:cNvSpPr>
              <p:nvPr/>
            </p:nvSpPr>
            <p:spPr bwMode="auto">
              <a:xfrm>
                <a:off x="1371" y="27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204774" y="5181600"/>
            <a:ext cx="2438400" cy="1428750"/>
            <a:chOff x="4228" y="2236"/>
            <a:chExt cx="1393" cy="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133" name="Text Box 69"/>
            <p:cNvSpPr txBox="1">
              <a:spLocks noChangeArrowheads="1"/>
            </p:cNvSpPr>
            <p:nvPr/>
          </p:nvSpPr>
          <p:spPr bwMode="auto">
            <a:xfrm>
              <a:off x="4610" y="2968"/>
              <a:ext cx="64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Gluon Splitting</a:t>
              </a:r>
            </a:p>
            <a:p>
              <a:pPr algn="l" eaLnBrk="0" hangingPunct="0"/>
              <a:endParaRPr lang="en-US" altLang="ja-JP" sz="1000">
                <a:latin typeface="Times New Roman" pitchFamily="18" charset="0"/>
                <a:ea typeface="ＭＳ Ｐゴシック" charset="-128"/>
              </a:endParaRPr>
            </a:p>
          </p:txBody>
        </p: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346" y="2387"/>
              <a:ext cx="1157" cy="581"/>
              <a:chOff x="7538" y="3893"/>
              <a:chExt cx="5101" cy="2560"/>
            </a:xfrm>
          </p:grpSpPr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 rot="900000">
                <a:off x="7538" y="3947"/>
                <a:ext cx="2397" cy="432"/>
                <a:chOff x="2217" y="2109"/>
                <a:chExt cx="1359" cy="359"/>
              </a:xfrm>
            </p:grpSpPr>
            <p:sp>
              <p:nvSpPr>
                <p:cNvPr id="216136" name="Freeform 72"/>
                <p:cNvSpPr>
                  <a:spLocks/>
                </p:cNvSpPr>
                <p:nvPr/>
              </p:nvSpPr>
              <p:spPr bwMode="auto">
                <a:xfrm>
                  <a:off x="2217" y="2109"/>
                  <a:ext cx="354" cy="35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37" name="Freeform 73"/>
                <p:cNvSpPr>
                  <a:spLocks/>
                </p:cNvSpPr>
                <p:nvPr/>
              </p:nvSpPr>
              <p:spPr bwMode="auto">
                <a:xfrm>
                  <a:off x="2535" y="2109"/>
                  <a:ext cx="264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0" y="12"/>
                    </a:cxn>
                    <a:cxn ang="0">
                      <a:pos x="197" y="78"/>
                    </a:cxn>
                    <a:cxn ang="0">
                      <a:pos x="230" y="198"/>
                    </a:cxn>
                    <a:cxn ang="0">
                      <a:pos x="194" y="336"/>
                    </a:cxn>
                    <a:cxn ang="0">
                      <a:pos x="89" y="336"/>
                    </a:cxn>
                    <a:cxn ang="0">
                      <a:pos x="59" y="195"/>
                    </a:cxn>
                    <a:cxn ang="0">
                      <a:pos x="86" y="75"/>
                    </a:cxn>
                    <a:cxn ang="0">
                      <a:pos x="155" y="18"/>
                    </a:cxn>
                    <a:cxn ang="0">
                      <a:pos x="264" y="3"/>
                    </a:cxn>
                  </a:cxnLst>
                  <a:rect l="0" t="0" r="r" b="b"/>
                  <a:pathLst>
                    <a:path w="264" h="359">
                      <a:moveTo>
                        <a:pt x="0" y="3"/>
                      </a:moveTo>
                      <a:cubicBezTo>
                        <a:pt x="19" y="4"/>
                        <a:pt x="77" y="0"/>
                        <a:pt x="110" y="12"/>
                      </a:cubicBezTo>
                      <a:cubicBezTo>
                        <a:pt x="143" y="24"/>
                        <a:pt x="177" y="47"/>
                        <a:pt x="197" y="78"/>
                      </a:cubicBezTo>
                      <a:cubicBezTo>
                        <a:pt x="217" y="109"/>
                        <a:pt x="231" y="155"/>
                        <a:pt x="230" y="198"/>
                      </a:cubicBezTo>
                      <a:cubicBezTo>
                        <a:pt x="229" y="241"/>
                        <a:pt x="217" y="313"/>
                        <a:pt x="194" y="336"/>
                      </a:cubicBezTo>
                      <a:cubicBezTo>
                        <a:pt x="171" y="359"/>
                        <a:pt x="111" y="359"/>
                        <a:pt x="89" y="336"/>
                      </a:cubicBezTo>
                      <a:cubicBezTo>
                        <a:pt x="67" y="313"/>
                        <a:pt x="59" y="238"/>
                        <a:pt x="59" y="195"/>
                      </a:cubicBezTo>
                      <a:cubicBezTo>
                        <a:pt x="59" y="152"/>
                        <a:pt x="70" y="105"/>
                        <a:pt x="86" y="75"/>
                      </a:cubicBezTo>
                      <a:cubicBezTo>
                        <a:pt x="102" y="45"/>
                        <a:pt x="125" y="30"/>
                        <a:pt x="155" y="18"/>
                      </a:cubicBezTo>
                      <a:cubicBezTo>
                        <a:pt x="185" y="6"/>
                        <a:pt x="241" y="6"/>
                        <a:pt x="264" y="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38" name="Freeform 74"/>
                <p:cNvSpPr>
                  <a:spLocks/>
                </p:cNvSpPr>
                <p:nvPr/>
              </p:nvSpPr>
              <p:spPr bwMode="auto">
                <a:xfrm>
                  <a:off x="2775" y="2109"/>
                  <a:ext cx="262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3" y="12"/>
                    </a:cxn>
                    <a:cxn ang="0">
                      <a:pos x="190" y="78"/>
                    </a:cxn>
                    <a:cxn ang="0">
                      <a:pos x="223" y="198"/>
                    </a:cxn>
                    <a:cxn ang="0">
                      <a:pos x="187" y="336"/>
                    </a:cxn>
                    <a:cxn ang="0">
                      <a:pos x="82" y="336"/>
                    </a:cxn>
                    <a:cxn ang="0">
                      <a:pos x="52" y="195"/>
                    </a:cxn>
                    <a:cxn ang="0">
                      <a:pos x="79" y="75"/>
                    </a:cxn>
                    <a:cxn ang="0">
                      <a:pos x="148" y="18"/>
                    </a:cxn>
                    <a:cxn ang="0">
                      <a:pos x="210" y="6"/>
                    </a:cxn>
                    <a:cxn ang="0">
                      <a:pos x="262" y="9"/>
                    </a:cxn>
                  </a:cxnLst>
                  <a:rect l="0" t="0" r="r" b="b"/>
                  <a:pathLst>
                    <a:path w="262" h="359">
                      <a:moveTo>
                        <a:pt x="0" y="3"/>
                      </a:moveTo>
                      <a:cubicBezTo>
                        <a:pt x="17" y="5"/>
                        <a:pt x="71" y="0"/>
                        <a:pt x="103" y="12"/>
                      </a:cubicBezTo>
                      <a:cubicBezTo>
                        <a:pt x="135" y="24"/>
                        <a:pt x="170" y="47"/>
                        <a:pt x="190" y="78"/>
                      </a:cubicBezTo>
                      <a:cubicBezTo>
                        <a:pt x="210" y="109"/>
                        <a:pt x="224" y="155"/>
                        <a:pt x="223" y="198"/>
                      </a:cubicBezTo>
                      <a:cubicBezTo>
                        <a:pt x="222" y="241"/>
                        <a:pt x="210" y="313"/>
                        <a:pt x="187" y="336"/>
                      </a:cubicBezTo>
                      <a:cubicBezTo>
                        <a:pt x="164" y="359"/>
                        <a:pt x="104" y="359"/>
                        <a:pt x="82" y="336"/>
                      </a:cubicBezTo>
                      <a:cubicBezTo>
                        <a:pt x="60" y="313"/>
                        <a:pt x="52" y="238"/>
                        <a:pt x="52" y="195"/>
                      </a:cubicBezTo>
                      <a:cubicBezTo>
                        <a:pt x="52" y="152"/>
                        <a:pt x="63" y="105"/>
                        <a:pt x="79" y="75"/>
                      </a:cubicBezTo>
                      <a:cubicBezTo>
                        <a:pt x="95" y="45"/>
                        <a:pt x="126" y="29"/>
                        <a:pt x="148" y="18"/>
                      </a:cubicBezTo>
                      <a:cubicBezTo>
                        <a:pt x="170" y="7"/>
                        <a:pt x="191" y="7"/>
                        <a:pt x="210" y="6"/>
                      </a:cubicBezTo>
                      <a:cubicBezTo>
                        <a:pt x="229" y="5"/>
                        <a:pt x="251" y="9"/>
                        <a:pt x="262" y="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39" name="Freeform 75"/>
                <p:cNvSpPr>
                  <a:spLocks/>
                </p:cNvSpPr>
                <p:nvPr/>
              </p:nvSpPr>
              <p:spPr bwMode="auto">
                <a:xfrm>
                  <a:off x="2985" y="2109"/>
                  <a:ext cx="2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3" y="11"/>
                    </a:cxn>
                    <a:cxn ang="0">
                      <a:pos x="200" y="77"/>
                    </a:cxn>
                    <a:cxn ang="0">
                      <a:pos x="233" y="197"/>
                    </a:cxn>
                    <a:cxn ang="0">
                      <a:pos x="197" y="335"/>
                    </a:cxn>
                    <a:cxn ang="0">
                      <a:pos x="92" y="335"/>
                    </a:cxn>
                    <a:cxn ang="0">
                      <a:pos x="62" y="194"/>
                    </a:cxn>
                    <a:cxn ang="0">
                      <a:pos x="89" y="74"/>
                    </a:cxn>
                    <a:cxn ang="0">
                      <a:pos x="158" y="17"/>
                    </a:cxn>
                    <a:cxn ang="0">
                      <a:pos x="272" y="8"/>
                    </a:cxn>
                  </a:cxnLst>
                  <a:rect l="0" t="0" r="r" b="b"/>
                  <a:pathLst>
                    <a:path w="272" h="358">
                      <a:moveTo>
                        <a:pt x="0" y="8"/>
                      </a:moveTo>
                      <a:cubicBezTo>
                        <a:pt x="19" y="8"/>
                        <a:pt x="80" y="0"/>
                        <a:pt x="113" y="11"/>
                      </a:cubicBezTo>
                      <a:cubicBezTo>
                        <a:pt x="146" y="22"/>
                        <a:pt x="180" y="46"/>
                        <a:pt x="200" y="77"/>
                      </a:cubicBezTo>
                      <a:cubicBezTo>
                        <a:pt x="220" y="108"/>
                        <a:pt x="234" y="154"/>
                        <a:pt x="233" y="197"/>
                      </a:cubicBezTo>
                      <a:cubicBezTo>
                        <a:pt x="232" y="240"/>
                        <a:pt x="220" y="312"/>
                        <a:pt x="197" y="335"/>
                      </a:cubicBezTo>
                      <a:cubicBezTo>
                        <a:pt x="174" y="358"/>
                        <a:pt x="114" y="358"/>
                        <a:pt x="92" y="335"/>
                      </a:cubicBezTo>
                      <a:cubicBezTo>
                        <a:pt x="70" y="312"/>
                        <a:pt x="62" y="237"/>
                        <a:pt x="62" y="194"/>
                      </a:cubicBezTo>
                      <a:cubicBezTo>
                        <a:pt x="62" y="151"/>
                        <a:pt x="73" y="104"/>
                        <a:pt x="89" y="74"/>
                      </a:cubicBezTo>
                      <a:cubicBezTo>
                        <a:pt x="105" y="44"/>
                        <a:pt x="128" y="28"/>
                        <a:pt x="158" y="17"/>
                      </a:cubicBezTo>
                      <a:cubicBezTo>
                        <a:pt x="188" y="6"/>
                        <a:pt x="253" y="10"/>
                        <a:pt x="272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0" name="Freeform 76"/>
                <p:cNvSpPr>
                  <a:spLocks/>
                </p:cNvSpPr>
                <p:nvPr/>
              </p:nvSpPr>
              <p:spPr bwMode="auto">
                <a:xfrm>
                  <a:off x="3204" y="2110"/>
                  <a:ext cx="3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/>
            </p:nvGrpSpPr>
            <p:grpSpPr bwMode="auto">
              <a:xfrm>
                <a:off x="7590" y="5580"/>
                <a:ext cx="2320" cy="873"/>
                <a:chOff x="7590" y="5580"/>
                <a:chExt cx="2320" cy="873"/>
              </a:xfrm>
            </p:grpSpPr>
            <p:sp>
              <p:nvSpPr>
                <p:cNvPr id="216142" name="Freeform 78"/>
                <p:cNvSpPr>
                  <a:spLocks/>
                </p:cNvSpPr>
                <p:nvPr/>
              </p:nvSpPr>
              <p:spPr bwMode="auto">
                <a:xfrm>
                  <a:off x="9257" y="5580"/>
                  <a:ext cx="653" cy="450"/>
                </a:xfrm>
                <a:custGeom>
                  <a:avLst/>
                  <a:gdLst/>
                  <a:ahLst/>
                  <a:cxnLst>
                    <a:cxn ang="0">
                      <a:pos x="653" y="100"/>
                    </a:cxn>
                    <a:cxn ang="0">
                      <a:pos x="528" y="40"/>
                    </a:cxn>
                    <a:cxn ang="0">
                      <a:pos x="405" y="3"/>
                    </a:cxn>
                    <a:cxn ang="0">
                      <a:pos x="271" y="24"/>
                    </a:cxn>
                    <a:cxn ang="0">
                      <a:pos x="132" y="136"/>
                    </a:cxn>
                    <a:cxn ang="0">
                      <a:pos x="113" y="290"/>
                    </a:cxn>
                    <a:cxn ang="0">
                      <a:pos x="217" y="434"/>
                    </a:cxn>
                    <a:cxn ang="0">
                      <a:pos x="396" y="386"/>
                    </a:cxn>
                    <a:cxn ang="0">
                      <a:pos x="403" y="209"/>
                    </a:cxn>
                    <a:cxn ang="0">
                      <a:pos x="320" y="81"/>
                    </a:cxn>
                    <a:cxn ang="0">
                      <a:pos x="185" y="47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653" h="450">
                      <a:moveTo>
                        <a:pt x="653" y="100"/>
                      </a:moveTo>
                      <a:cubicBezTo>
                        <a:pt x="632" y="90"/>
                        <a:pt x="569" y="56"/>
                        <a:pt x="528" y="40"/>
                      </a:cubicBezTo>
                      <a:cubicBezTo>
                        <a:pt x="487" y="24"/>
                        <a:pt x="448" y="6"/>
                        <a:pt x="405" y="3"/>
                      </a:cubicBezTo>
                      <a:cubicBezTo>
                        <a:pt x="362" y="0"/>
                        <a:pt x="316" y="2"/>
                        <a:pt x="271" y="24"/>
                      </a:cubicBezTo>
                      <a:cubicBezTo>
                        <a:pt x="226" y="46"/>
                        <a:pt x="158" y="92"/>
                        <a:pt x="132" y="136"/>
                      </a:cubicBezTo>
                      <a:cubicBezTo>
                        <a:pt x="106" y="180"/>
                        <a:pt x="98" y="241"/>
                        <a:pt x="113" y="290"/>
                      </a:cubicBezTo>
                      <a:cubicBezTo>
                        <a:pt x="128" y="339"/>
                        <a:pt x="171" y="418"/>
                        <a:pt x="217" y="434"/>
                      </a:cubicBezTo>
                      <a:cubicBezTo>
                        <a:pt x="264" y="450"/>
                        <a:pt x="366" y="423"/>
                        <a:pt x="396" y="386"/>
                      </a:cubicBezTo>
                      <a:cubicBezTo>
                        <a:pt x="426" y="350"/>
                        <a:pt x="416" y="258"/>
                        <a:pt x="403" y="209"/>
                      </a:cubicBezTo>
                      <a:cubicBezTo>
                        <a:pt x="390" y="159"/>
                        <a:pt x="356" y="109"/>
                        <a:pt x="320" y="81"/>
                      </a:cubicBezTo>
                      <a:cubicBezTo>
                        <a:pt x="284" y="54"/>
                        <a:pt x="238" y="48"/>
                        <a:pt x="185" y="47"/>
                      </a:cubicBezTo>
                      <a:cubicBezTo>
                        <a:pt x="131" y="45"/>
                        <a:pt x="39" y="68"/>
                        <a:pt x="0" y="7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3" name="Freeform 79"/>
                <p:cNvSpPr>
                  <a:spLocks/>
                </p:cNvSpPr>
                <p:nvPr/>
              </p:nvSpPr>
              <p:spPr bwMode="auto">
                <a:xfrm rot="20700000" flipH="1">
                  <a:off x="8917" y="5691"/>
                  <a:ext cx="466" cy="43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0" y="12"/>
                    </a:cxn>
                    <a:cxn ang="0">
                      <a:pos x="197" y="78"/>
                    </a:cxn>
                    <a:cxn ang="0">
                      <a:pos x="230" y="198"/>
                    </a:cxn>
                    <a:cxn ang="0">
                      <a:pos x="194" y="336"/>
                    </a:cxn>
                    <a:cxn ang="0">
                      <a:pos x="89" y="336"/>
                    </a:cxn>
                    <a:cxn ang="0">
                      <a:pos x="59" y="195"/>
                    </a:cxn>
                    <a:cxn ang="0">
                      <a:pos x="86" y="75"/>
                    </a:cxn>
                    <a:cxn ang="0">
                      <a:pos x="155" y="18"/>
                    </a:cxn>
                    <a:cxn ang="0">
                      <a:pos x="264" y="3"/>
                    </a:cxn>
                  </a:cxnLst>
                  <a:rect l="0" t="0" r="r" b="b"/>
                  <a:pathLst>
                    <a:path w="264" h="359">
                      <a:moveTo>
                        <a:pt x="0" y="3"/>
                      </a:moveTo>
                      <a:cubicBezTo>
                        <a:pt x="19" y="4"/>
                        <a:pt x="77" y="0"/>
                        <a:pt x="110" y="12"/>
                      </a:cubicBezTo>
                      <a:cubicBezTo>
                        <a:pt x="143" y="24"/>
                        <a:pt x="177" y="47"/>
                        <a:pt x="197" y="78"/>
                      </a:cubicBezTo>
                      <a:cubicBezTo>
                        <a:pt x="217" y="109"/>
                        <a:pt x="231" y="155"/>
                        <a:pt x="230" y="198"/>
                      </a:cubicBezTo>
                      <a:cubicBezTo>
                        <a:pt x="229" y="241"/>
                        <a:pt x="217" y="313"/>
                        <a:pt x="194" y="336"/>
                      </a:cubicBezTo>
                      <a:cubicBezTo>
                        <a:pt x="171" y="359"/>
                        <a:pt x="111" y="359"/>
                        <a:pt x="89" y="336"/>
                      </a:cubicBezTo>
                      <a:cubicBezTo>
                        <a:pt x="67" y="313"/>
                        <a:pt x="59" y="238"/>
                        <a:pt x="59" y="195"/>
                      </a:cubicBezTo>
                      <a:cubicBezTo>
                        <a:pt x="59" y="152"/>
                        <a:pt x="70" y="105"/>
                        <a:pt x="86" y="75"/>
                      </a:cubicBezTo>
                      <a:cubicBezTo>
                        <a:pt x="102" y="45"/>
                        <a:pt x="125" y="30"/>
                        <a:pt x="155" y="18"/>
                      </a:cubicBezTo>
                      <a:cubicBezTo>
                        <a:pt x="185" y="6"/>
                        <a:pt x="241" y="6"/>
                        <a:pt x="264" y="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4" name="Freeform 80"/>
                <p:cNvSpPr>
                  <a:spLocks/>
                </p:cNvSpPr>
                <p:nvPr/>
              </p:nvSpPr>
              <p:spPr bwMode="auto">
                <a:xfrm rot="20700000" flipH="1">
                  <a:off x="8512" y="5800"/>
                  <a:ext cx="462" cy="43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3" y="12"/>
                    </a:cxn>
                    <a:cxn ang="0">
                      <a:pos x="190" y="78"/>
                    </a:cxn>
                    <a:cxn ang="0">
                      <a:pos x="223" y="198"/>
                    </a:cxn>
                    <a:cxn ang="0">
                      <a:pos x="187" y="336"/>
                    </a:cxn>
                    <a:cxn ang="0">
                      <a:pos x="82" y="336"/>
                    </a:cxn>
                    <a:cxn ang="0">
                      <a:pos x="52" y="195"/>
                    </a:cxn>
                    <a:cxn ang="0">
                      <a:pos x="79" y="75"/>
                    </a:cxn>
                    <a:cxn ang="0">
                      <a:pos x="148" y="18"/>
                    </a:cxn>
                    <a:cxn ang="0">
                      <a:pos x="210" y="6"/>
                    </a:cxn>
                    <a:cxn ang="0">
                      <a:pos x="262" y="9"/>
                    </a:cxn>
                  </a:cxnLst>
                  <a:rect l="0" t="0" r="r" b="b"/>
                  <a:pathLst>
                    <a:path w="262" h="359">
                      <a:moveTo>
                        <a:pt x="0" y="3"/>
                      </a:moveTo>
                      <a:cubicBezTo>
                        <a:pt x="17" y="5"/>
                        <a:pt x="71" y="0"/>
                        <a:pt x="103" y="12"/>
                      </a:cubicBezTo>
                      <a:cubicBezTo>
                        <a:pt x="135" y="24"/>
                        <a:pt x="170" y="47"/>
                        <a:pt x="190" y="78"/>
                      </a:cubicBezTo>
                      <a:cubicBezTo>
                        <a:pt x="210" y="109"/>
                        <a:pt x="224" y="155"/>
                        <a:pt x="223" y="198"/>
                      </a:cubicBezTo>
                      <a:cubicBezTo>
                        <a:pt x="222" y="241"/>
                        <a:pt x="210" y="313"/>
                        <a:pt x="187" y="336"/>
                      </a:cubicBezTo>
                      <a:cubicBezTo>
                        <a:pt x="164" y="359"/>
                        <a:pt x="104" y="359"/>
                        <a:pt x="82" y="336"/>
                      </a:cubicBezTo>
                      <a:cubicBezTo>
                        <a:pt x="60" y="313"/>
                        <a:pt x="52" y="238"/>
                        <a:pt x="52" y="195"/>
                      </a:cubicBezTo>
                      <a:cubicBezTo>
                        <a:pt x="52" y="152"/>
                        <a:pt x="63" y="105"/>
                        <a:pt x="79" y="75"/>
                      </a:cubicBezTo>
                      <a:cubicBezTo>
                        <a:pt x="95" y="45"/>
                        <a:pt x="126" y="29"/>
                        <a:pt x="148" y="18"/>
                      </a:cubicBezTo>
                      <a:cubicBezTo>
                        <a:pt x="170" y="7"/>
                        <a:pt x="191" y="7"/>
                        <a:pt x="210" y="6"/>
                      </a:cubicBezTo>
                      <a:cubicBezTo>
                        <a:pt x="229" y="5"/>
                        <a:pt x="251" y="9"/>
                        <a:pt x="262" y="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5" name="Freeform 81"/>
                <p:cNvSpPr>
                  <a:spLocks/>
                </p:cNvSpPr>
                <p:nvPr/>
              </p:nvSpPr>
              <p:spPr bwMode="auto">
                <a:xfrm rot="20700000" flipH="1">
                  <a:off x="8137" y="5898"/>
                  <a:ext cx="479" cy="43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3" y="11"/>
                    </a:cxn>
                    <a:cxn ang="0">
                      <a:pos x="200" y="77"/>
                    </a:cxn>
                    <a:cxn ang="0">
                      <a:pos x="233" y="197"/>
                    </a:cxn>
                    <a:cxn ang="0">
                      <a:pos x="197" y="335"/>
                    </a:cxn>
                    <a:cxn ang="0">
                      <a:pos x="92" y="335"/>
                    </a:cxn>
                    <a:cxn ang="0">
                      <a:pos x="62" y="194"/>
                    </a:cxn>
                    <a:cxn ang="0">
                      <a:pos x="89" y="74"/>
                    </a:cxn>
                    <a:cxn ang="0">
                      <a:pos x="158" y="17"/>
                    </a:cxn>
                    <a:cxn ang="0">
                      <a:pos x="272" y="8"/>
                    </a:cxn>
                  </a:cxnLst>
                  <a:rect l="0" t="0" r="r" b="b"/>
                  <a:pathLst>
                    <a:path w="272" h="358">
                      <a:moveTo>
                        <a:pt x="0" y="8"/>
                      </a:moveTo>
                      <a:cubicBezTo>
                        <a:pt x="19" y="8"/>
                        <a:pt x="80" y="0"/>
                        <a:pt x="113" y="11"/>
                      </a:cubicBezTo>
                      <a:cubicBezTo>
                        <a:pt x="146" y="22"/>
                        <a:pt x="180" y="46"/>
                        <a:pt x="200" y="77"/>
                      </a:cubicBezTo>
                      <a:cubicBezTo>
                        <a:pt x="220" y="108"/>
                        <a:pt x="234" y="154"/>
                        <a:pt x="233" y="197"/>
                      </a:cubicBezTo>
                      <a:cubicBezTo>
                        <a:pt x="232" y="240"/>
                        <a:pt x="220" y="312"/>
                        <a:pt x="197" y="335"/>
                      </a:cubicBezTo>
                      <a:cubicBezTo>
                        <a:pt x="174" y="358"/>
                        <a:pt x="114" y="358"/>
                        <a:pt x="92" y="335"/>
                      </a:cubicBezTo>
                      <a:cubicBezTo>
                        <a:pt x="70" y="312"/>
                        <a:pt x="62" y="237"/>
                        <a:pt x="62" y="194"/>
                      </a:cubicBezTo>
                      <a:cubicBezTo>
                        <a:pt x="62" y="151"/>
                        <a:pt x="73" y="104"/>
                        <a:pt x="89" y="74"/>
                      </a:cubicBezTo>
                      <a:cubicBezTo>
                        <a:pt x="105" y="44"/>
                        <a:pt x="128" y="28"/>
                        <a:pt x="158" y="17"/>
                      </a:cubicBezTo>
                      <a:cubicBezTo>
                        <a:pt x="188" y="6"/>
                        <a:pt x="253" y="10"/>
                        <a:pt x="272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6" name="Freeform 82"/>
                <p:cNvSpPr>
                  <a:spLocks/>
                </p:cNvSpPr>
                <p:nvPr/>
              </p:nvSpPr>
              <p:spPr bwMode="auto">
                <a:xfrm rot="20700000" flipH="1">
                  <a:off x="7590" y="6022"/>
                  <a:ext cx="656" cy="43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" name="Group 83"/>
              <p:cNvGrpSpPr>
                <a:grpSpLocks/>
              </p:cNvGrpSpPr>
              <p:nvPr/>
            </p:nvGrpSpPr>
            <p:grpSpPr bwMode="auto">
              <a:xfrm rot="-5400000">
                <a:off x="9324" y="4859"/>
                <a:ext cx="1212" cy="432"/>
                <a:chOff x="2481" y="2619"/>
                <a:chExt cx="687" cy="245"/>
              </a:xfrm>
            </p:grpSpPr>
            <p:sp>
              <p:nvSpPr>
                <p:cNvPr id="216148" name="Freeform 84"/>
                <p:cNvSpPr>
                  <a:spLocks/>
                </p:cNvSpPr>
                <p:nvPr/>
              </p:nvSpPr>
              <p:spPr bwMode="auto">
                <a:xfrm>
                  <a:off x="2481" y="2619"/>
                  <a:ext cx="354" cy="245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49" name="Freeform 85"/>
                <p:cNvSpPr>
                  <a:spLocks/>
                </p:cNvSpPr>
                <p:nvPr/>
              </p:nvSpPr>
              <p:spPr bwMode="auto">
                <a:xfrm>
                  <a:off x="2796" y="2619"/>
                  <a:ext cx="372" cy="24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4" name="Group 86"/>
              <p:cNvGrpSpPr>
                <a:grpSpLocks/>
              </p:cNvGrpSpPr>
              <p:nvPr/>
            </p:nvGrpSpPr>
            <p:grpSpPr bwMode="auto">
              <a:xfrm rot="900000">
                <a:off x="9862" y="5780"/>
                <a:ext cx="2397" cy="432"/>
                <a:chOff x="2217" y="2109"/>
                <a:chExt cx="1359" cy="359"/>
              </a:xfrm>
            </p:grpSpPr>
            <p:sp>
              <p:nvSpPr>
                <p:cNvPr id="216151" name="Freeform 87"/>
                <p:cNvSpPr>
                  <a:spLocks/>
                </p:cNvSpPr>
                <p:nvPr/>
              </p:nvSpPr>
              <p:spPr bwMode="auto">
                <a:xfrm>
                  <a:off x="2217" y="2109"/>
                  <a:ext cx="354" cy="359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52" name="Freeform 88"/>
                <p:cNvSpPr>
                  <a:spLocks/>
                </p:cNvSpPr>
                <p:nvPr/>
              </p:nvSpPr>
              <p:spPr bwMode="auto">
                <a:xfrm>
                  <a:off x="2535" y="2109"/>
                  <a:ext cx="264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0" y="12"/>
                    </a:cxn>
                    <a:cxn ang="0">
                      <a:pos x="197" y="78"/>
                    </a:cxn>
                    <a:cxn ang="0">
                      <a:pos x="230" y="198"/>
                    </a:cxn>
                    <a:cxn ang="0">
                      <a:pos x="194" y="336"/>
                    </a:cxn>
                    <a:cxn ang="0">
                      <a:pos x="89" y="336"/>
                    </a:cxn>
                    <a:cxn ang="0">
                      <a:pos x="59" y="195"/>
                    </a:cxn>
                    <a:cxn ang="0">
                      <a:pos x="86" y="75"/>
                    </a:cxn>
                    <a:cxn ang="0">
                      <a:pos x="155" y="18"/>
                    </a:cxn>
                    <a:cxn ang="0">
                      <a:pos x="264" y="3"/>
                    </a:cxn>
                  </a:cxnLst>
                  <a:rect l="0" t="0" r="r" b="b"/>
                  <a:pathLst>
                    <a:path w="264" h="359">
                      <a:moveTo>
                        <a:pt x="0" y="3"/>
                      </a:moveTo>
                      <a:cubicBezTo>
                        <a:pt x="19" y="4"/>
                        <a:pt x="77" y="0"/>
                        <a:pt x="110" y="12"/>
                      </a:cubicBezTo>
                      <a:cubicBezTo>
                        <a:pt x="143" y="24"/>
                        <a:pt x="177" y="47"/>
                        <a:pt x="197" y="78"/>
                      </a:cubicBezTo>
                      <a:cubicBezTo>
                        <a:pt x="217" y="109"/>
                        <a:pt x="231" y="155"/>
                        <a:pt x="230" y="198"/>
                      </a:cubicBezTo>
                      <a:cubicBezTo>
                        <a:pt x="229" y="241"/>
                        <a:pt x="217" y="313"/>
                        <a:pt x="194" y="336"/>
                      </a:cubicBezTo>
                      <a:cubicBezTo>
                        <a:pt x="171" y="359"/>
                        <a:pt x="111" y="359"/>
                        <a:pt x="89" y="336"/>
                      </a:cubicBezTo>
                      <a:cubicBezTo>
                        <a:pt x="67" y="313"/>
                        <a:pt x="59" y="238"/>
                        <a:pt x="59" y="195"/>
                      </a:cubicBezTo>
                      <a:cubicBezTo>
                        <a:pt x="59" y="152"/>
                        <a:pt x="70" y="105"/>
                        <a:pt x="86" y="75"/>
                      </a:cubicBezTo>
                      <a:cubicBezTo>
                        <a:pt x="102" y="45"/>
                        <a:pt x="125" y="30"/>
                        <a:pt x="155" y="18"/>
                      </a:cubicBezTo>
                      <a:cubicBezTo>
                        <a:pt x="185" y="6"/>
                        <a:pt x="241" y="6"/>
                        <a:pt x="264" y="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53" name="Freeform 89"/>
                <p:cNvSpPr>
                  <a:spLocks/>
                </p:cNvSpPr>
                <p:nvPr/>
              </p:nvSpPr>
              <p:spPr bwMode="auto">
                <a:xfrm>
                  <a:off x="2775" y="2109"/>
                  <a:ext cx="262" cy="35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03" y="12"/>
                    </a:cxn>
                    <a:cxn ang="0">
                      <a:pos x="190" y="78"/>
                    </a:cxn>
                    <a:cxn ang="0">
                      <a:pos x="223" y="198"/>
                    </a:cxn>
                    <a:cxn ang="0">
                      <a:pos x="187" y="336"/>
                    </a:cxn>
                    <a:cxn ang="0">
                      <a:pos x="82" y="336"/>
                    </a:cxn>
                    <a:cxn ang="0">
                      <a:pos x="52" y="195"/>
                    </a:cxn>
                    <a:cxn ang="0">
                      <a:pos x="79" y="75"/>
                    </a:cxn>
                    <a:cxn ang="0">
                      <a:pos x="148" y="18"/>
                    </a:cxn>
                    <a:cxn ang="0">
                      <a:pos x="210" y="6"/>
                    </a:cxn>
                    <a:cxn ang="0">
                      <a:pos x="262" y="9"/>
                    </a:cxn>
                  </a:cxnLst>
                  <a:rect l="0" t="0" r="r" b="b"/>
                  <a:pathLst>
                    <a:path w="262" h="359">
                      <a:moveTo>
                        <a:pt x="0" y="3"/>
                      </a:moveTo>
                      <a:cubicBezTo>
                        <a:pt x="17" y="5"/>
                        <a:pt x="71" y="0"/>
                        <a:pt x="103" y="12"/>
                      </a:cubicBezTo>
                      <a:cubicBezTo>
                        <a:pt x="135" y="24"/>
                        <a:pt x="170" y="47"/>
                        <a:pt x="190" y="78"/>
                      </a:cubicBezTo>
                      <a:cubicBezTo>
                        <a:pt x="210" y="109"/>
                        <a:pt x="224" y="155"/>
                        <a:pt x="223" y="198"/>
                      </a:cubicBezTo>
                      <a:cubicBezTo>
                        <a:pt x="222" y="241"/>
                        <a:pt x="210" y="313"/>
                        <a:pt x="187" y="336"/>
                      </a:cubicBezTo>
                      <a:cubicBezTo>
                        <a:pt x="164" y="359"/>
                        <a:pt x="104" y="359"/>
                        <a:pt x="82" y="336"/>
                      </a:cubicBezTo>
                      <a:cubicBezTo>
                        <a:pt x="60" y="313"/>
                        <a:pt x="52" y="238"/>
                        <a:pt x="52" y="195"/>
                      </a:cubicBezTo>
                      <a:cubicBezTo>
                        <a:pt x="52" y="152"/>
                        <a:pt x="63" y="105"/>
                        <a:pt x="79" y="75"/>
                      </a:cubicBezTo>
                      <a:cubicBezTo>
                        <a:pt x="95" y="45"/>
                        <a:pt x="126" y="29"/>
                        <a:pt x="148" y="18"/>
                      </a:cubicBezTo>
                      <a:cubicBezTo>
                        <a:pt x="170" y="7"/>
                        <a:pt x="191" y="7"/>
                        <a:pt x="210" y="6"/>
                      </a:cubicBezTo>
                      <a:cubicBezTo>
                        <a:pt x="229" y="5"/>
                        <a:pt x="251" y="9"/>
                        <a:pt x="262" y="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54" name="Freeform 90"/>
                <p:cNvSpPr>
                  <a:spLocks/>
                </p:cNvSpPr>
                <p:nvPr/>
              </p:nvSpPr>
              <p:spPr bwMode="auto">
                <a:xfrm>
                  <a:off x="2985" y="2109"/>
                  <a:ext cx="2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3" y="11"/>
                    </a:cxn>
                    <a:cxn ang="0">
                      <a:pos x="200" y="77"/>
                    </a:cxn>
                    <a:cxn ang="0">
                      <a:pos x="233" y="197"/>
                    </a:cxn>
                    <a:cxn ang="0">
                      <a:pos x="197" y="335"/>
                    </a:cxn>
                    <a:cxn ang="0">
                      <a:pos x="92" y="335"/>
                    </a:cxn>
                    <a:cxn ang="0">
                      <a:pos x="62" y="194"/>
                    </a:cxn>
                    <a:cxn ang="0">
                      <a:pos x="89" y="74"/>
                    </a:cxn>
                    <a:cxn ang="0">
                      <a:pos x="158" y="17"/>
                    </a:cxn>
                    <a:cxn ang="0">
                      <a:pos x="272" y="8"/>
                    </a:cxn>
                  </a:cxnLst>
                  <a:rect l="0" t="0" r="r" b="b"/>
                  <a:pathLst>
                    <a:path w="272" h="358">
                      <a:moveTo>
                        <a:pt x="0" y="8"/>
                      </a:moveTo>
                      <a:cubicBezTo>
                        <a:pt x="19" y="8"/>
                        <a:pt x="80" y="0"/>
                        <a:pt x="113" y="11"/>
                      </a:cubicBezTo>
                      <a:cubicBezTo>
                        <a:pt x="146" y="22"/>
                        <a:pt x="180" y="46"/>
                        <a:pt x="200" y="77"/>
                      </a:cubicBezTo>
                      <a:cubicBezTo>
                        <a:pt x="220" y="108"/>
                        <a:pt x="234" y="154"/>
                        <a:pt x="233" y="197"/>
                      </a:cubicBezTo>
                      <a:cubicBezTo>
                        <a:pt x="232" y="240"/>
                        <a:pt x="220" y="312"/>
                        <a:pt x="197" y="335"/>
                      </a:cubicBezTo>
                      <a:cubicBezTo>
                        <a:pt x="174" y="358"/>
                        <a:pt x="114" y="358"/>
                        <a:pt x="92" y="335"/>
                      </a:cubicBezTo>
                      <a:cubicBezTo>
                        <a:pt x="70" y="312"/>
                        <a:pt x="62" y="237"/>
                        <a:pt x="62" y="194"/>
                      </a:cubicBezTo>
                      <a:cubicBezTo>
                        <a:pt x="62" y="151"/>
                        <a:pt x="73" y="104"/>
                        <a:pt x="89" y="74"/>
                      </a:cubicBezTo>
                      <a:cubicBezTo>
                        <a:pt x="105" y="44"/>
                        <a:pt x="128" y="28"/>
                        <a:pt x="158" y="17"/>
                      </a:cubicBezTo>
                      <a:cubicBezTo>
                        <a:pt x="188" y="6"/>
                        <a:pt x="253" y="10"/>
                        <a:pt x="272" y="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55" name="Freeform 91"/>
                <p:cNvSpPr>
                  <a:spLocks/>
                </p:cNvSpPr>
                <p:nvPr/>
              </p:nvSpPr>
              <p:spPr bwMode="auto">
                <a:xfrm>
                  <a:off x="3204" y="2110"/>
                  <a:ext cx="372" cy="35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20700000">
                <a:off x="9899" y="4118"/>
                <a:ext cx="1212" cy="432"/>
                <a:chOff x="2481" y="2619"/>
                <a:chExt cx="687" cy="245"/>
              </a:xfrm>
            </p:grpSpPr>
            <p:sp>
              <p:nvSpPr>
                <p:cNvPr id="216157" name="Freeform 93"/>
                <p:cNvSpPr>
                  <a:spLocks/>
                </p:cNvSpPr>
                <p:nvPr/>
              </p:nvSpPr>
              <p:spPr bwMode="auto">
                <a:xfrm>
                  <a:off x="2481" y="2619"/>
                  <a:ext cx="354" cy="245"/>
                </a:xfrm>
                <a:custGeom>
                  <a:avLst/>
                  <a:gdLst/>
                  <a:ahLst/>
                  <a:cxnLst>
                    <a:cxn ang="0">
                      <a:pos x="0" y="162"/>
                    </a:cxn>
                    <a:cxn ang="0">
                      <a:pos x="27" y="69"/>
                    </a:cxn>
                    <a:cxn ang="0">
                      <a:pos x="87" y="9"/>
                    </a:cxn>
                    <a:cxn ang="0">
                      <a:pos x="204" y="12"/>
                    </a:cxn>
                    <a:cxn ang="0">
                      <a:pos x="291" y="78"/>
                    </a:cxn>
                    <a:cxn ang="0">
                      <a:pos x="324" y="198"/>
                    </a:cxn>
                    <a:cxn ang="0">
                      <a:pos x="288" y="336"/>
                    </a:cxn>
                    <a:cxn ang="0">
                      <a:pos x="183" y="336"/>
                    </a:cxn>
                    <a:cxn ang="0">
                      <a:pos x="153" y="195"/>
                    </a:cxn>
                    <a:cxn ang="0">
                      <a:pos x="180" y="75"/>
                    </a:cxn>
                    <a:cxn ang="0">
                      <a:pos x="249" y="18"/>
                    </a:cxn>
                    <a:cxn ang="0">
                      <a:pos x="354" y="0"/>
                    </a:cxn>
                  </a:cxnLst>
                  <a:rect l="0" t="0" r="r" b="b"/>
                  <a:pathLst>
                    <a:path w="354" h="359">
                      <a:moveTo>
                        <a:pt x="0" y="162"/>
                      </a:moveTo>
                      <a:cubicBezTo>
                        <a:pt x="4" y="147"/>
                        <a:pt x="13" y="94"/>
                        <a:pt x="27" y="69"/>
                      </a:cubicBezTo>
                      <a:cubicBezTo>
                        <a:pt x="41" y="44"/>
                        <a:pt x="58" y="18"/>
                        <a:pt x="87" y="9"/>
                      </a:cubicBezTo>
                      <a:cubicBezTo>
                        <a:pt x="116" y="0"/>
                        <a:pt x="170" y="1"/>
                        <a:pt x="204" y="12"/>
                      </a:cubicBezTo>
                      <a:cubicBezTo>
                        <a:pt x="238" y="23"/>
                        <a:pt x="271" y="47"/>
                        <a:pt x="291" y="78"/>
                      </a:cubicBezTo>
                      <a:cubicBezTo>
                        <a:pt x="311" y="109"/>
                        <a:pt x="325" y="155"/>
                        <a:pt x="324" y="198"/>
                      </a:cubicBezTo>
                      <a:cubicBezTo>
                        <a:pt x="323" y="241"/>
                        <a:pt x="311" y="313"/>
                        <a:pt x="288" y="336"/>
                      </a:cubicBezTo>
                      <a:cubicBezTo>
                        <a:pt x="265" y="359"/>
                        <a:pt x="205" y="359"/>
                        <a:pt x="183" y="336"/>
                      </a:cubicBezTo>
                      <a:cubicBezTo>
                        <a:pt x="161" y="313"/>
                        <a:pt x="153" y="238"/>
                        <a:pt x="153" y="195"/>
                      </a:cubicBezTo>
                      <a:cubicBezTo>
                        <a:pt x="153" y="152"/>
                        <a:pt x="164" y="105"/>
                        <a:pt x="180" y="75"/>
                      </a:cubicBezTo>
                      <a:cubicBezTo>
                        <a:pt x="196" y="45"/>
                        <a:pt x="220" y="31"/>
                        <a:pt x="249" y="18"/>
                      </a:cubicBezTo>
                      <a:cubicBezTo>
                        <a:pt x="278" y="5"/>
                        <a:pt x="332" y="4"/>
                        <a:pt x="35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158" name="Freeform 94"/>
                <p:cNvSpPr>
                  <a:spLocks/>
                </p:cNvSpPr>
                <p:nvPr/>
              </p:nvSpPr>
              <p:spPr bwMode="auto">
                <a:xfrm>
                  <a:off x="2796" y="2619"/>
                  <a:ext cx="372" cy="24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17" y="11"/>
                    </a:cxn>
                    <a:cxn ang="0">
                      <a:pos x="204" y="77"/>
                    </a:cxn>
                    <a:cxn ang="0">
                      <a:pos x="237" y="197"/>
                    </a:cxn>
                    <a:cxn ang="0">
                      <a:pos x="201" y="335"/>
                    </a:cxn>
                    <a:cxn ang="0">
                      <a:pos x="96" y="335"/>
                    </a:cxn>
                    <a:cxn ang="0">
                      <a:pos x="66" y="194"/>
                    </a:cxn>
                    <a:cxn ang="0">
                      <a:pos x="93" y="74"/>
                    </a:cxn>
                    <a:cxn ang="0">
                      <a:pos x="162" y="17"/>
                    </a:cxn>
                    <a:cxn ang="0">
                      <a:pos x="276" y="8"/>
                    </a:cxn>
                    <a:cxn ang="0">
                      <a:pos x="342" y="65"/>
                    </a:cxn>
                    <a:cxn ang="0">
                      <a:pos x="372" y="161"/>
                    </a:cxn>
                  </a:cxnLst>
                  <a:rect l="0" t="0" r="r" b="b"/>
                  <a:pathLst>
                    <a:path w="372" h="358">
                      <a:moveTo>
                        <a:pt x="0" y="8"/>
                      </a:moveTo>
                      <a:cubicBezTo>
                        <a:pt x="19" y="8"/>
                        <a:pt x="83" y="0"/>
                        <a:pt x="117" y="11"/>
                      </a:cubicBezTo>
                      <a:cubicBezTo>
                        <a:pt x="151" y="22"/>
                        <a:pt x="184" y="46"/>
                        <a:pt x="204" y="77"/>
                      </a:cubicBezTo>
                      <a:cubicBezTo>
                        <a:pt x="224" y="108"/>
                        <a:pt x="238" y="154"/>
                        <a:pt x="237" y="197"/>
                      </a:cubicBezTo>
                      <a:cubicBezTo>
                        <a:pt x="236" y="240"/>
                        <a:pt x="224" y="312"/>
                        <a:pt x="201" y="335"/>
                      </a:cubicBezTo>
                      <a:cubicBezTo>
                        <a:pt x="178" y="358"/>
                        <a:pt x="118" y="358"/>
                        <a:pt x="96" y="335"/>
                      </a:cubicBezTo>
                      <a:cubicBezTo>
                        <a:pt x="74" y="312"/>
                        <a:pt x="66" y="237"/>
                        <a:pt x="66" y="194"/>
                      </a:cubicBezTo>
                      <a:cubicBezTo>
                        <a:pt x="66" y="151"/>
                        <a:pt x="77" y="104"/>
                        <a:pt x="93" y="74"/>
                      </a:cubicBezTo>
                      <a:cubicBezTo>
                        <a:pt x="109" y="44"/>
                        <a:pt x="132" y="28"/>
                        <a:pt x="162" y="17"/>
                      </a:cubicBezTo>
                      <a:cubicBezTo>
                        <a:pt x="192" y="6"/>
                        <a:pt x="246" y="0"/>
                        <a:pt x="276" y="8"/>
                      </a:cubicBezTo>
                      <a:cubicBezTo>
                        <a:pt x="306" y="16"/>
                        <a:pt x="326" y="40"/>
                        <a:pt x="342" y="65"/>
                      </a:cubicBezTo>
                      <a:cubicBezTo>
                        <a:pt x="358" y="90"/>
                        <a:pt x="366" y="141"/>
                        <a:pt x="372" y="16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6159" name="Line 95"/>
              <p:cNvSpPr>
                <a:spLocks noChangeShapeType="1"/>
              </p:cNvSpPr>
              <p:nvPr/>
            </p:nvSpPr>
            <p:spPr bwMode="auto">
              <a:xfrm rot="20400000">
                <a:off x="11046" y="3893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  <p:sp>
            <p:nvSpPr>
              <p:cNvPr id="216160" name="Line 96"/>
              <p:cNvSpPr>
                <a:spLocks noChangeShapeType="1"/>
              </p:cNvSpPr>
              <p:nvPr/>
            </p:nvSpPr>
            <p:spPr bwMode="auto">
              <a:xfrm rot="1200000" flipV="1">
                <a:off x="11045" y="4435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ja-JP" altLang="en-US"/>
              </a:p>
            </p:txBody>
          </p:sp>
        </p:grpSp>
        <p:sp>
          <p:nvSpPr>
            <p:cNvPr id="216161" name="Text Box 97"/>
            <p:cNvSpPr txBox="1">
              <a:spLocks noChangeArrowheads="1"/>
            </p:cNvSpPr>
            <p:nvPr/>
          </p:nvSpPr>
          <p:spPr bwMode="auto">
            <a:xfrm>
              <a:off x="5452" y="2236"/>
              <a:ext cx="1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b</a:t>
              </a:r>
            </a:p>
          </p:txBody>
        </p:sp>
        <p:sp>
          <p:nvSpPr>
            <p:cNvPr id="216162" name="Text Box 98"/>
            <p:cNvSpPr txBox="1">
              <a:spLocks noChangeArrowheads="1"/>
            </p:cNvSpPr>
            <p:nvPr/>
          </p:nvSpPr>
          <p:spPr bwMode="auto">
            <a:xfrm>
              <a:off x="4228" y="2302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sp>
          <p:nvSpPr>
            <p:cNvPr id="216163" name="Text Box 99"/>
            <p:cNvSpPr txBox="1">
              <a:spLocks noChangeArrowheads="1"/>
            </p:cNvSpPr>
            <p:nvPr/>
          </p:nvSpPr>
          <p:spPr bwMode="auto">
            <a:xfrm>
              <a:off x="4228" y="2848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sp>
          <p:nvSpPr>
            <p:cNvPr id="216164" name="Text Box 100"/>
            <p:cNvSpPr txBox="1">
              <a:spLocks noChangeArrowheads="1"/>
            </p:cNvSpPr>
            <p:nvPr/>
          </p:nvSpPr>
          <p:spPr bwMode="auto">
            <a:xfrm>
              <a:off x="5380" y="285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altLang="ja-JP" sz="1000">
                  <a:latin typeface="Times New Roman" pitchFamily="18" charset="0"/>
                  <a:ea typeface="ＭＳ Ｐゴシック" charset="-128"/>
                </a:rPr>
                <a:t>g</a:t>
              </a:r>
            </a:p>
          </p:txBody>
        </p:sp>
        <p:grpSp>
          <p:nvGrpSpPr>
            <p:cNvPr id="26" name="Group 101"/>
            <p:cNvGrpSpPr>
              <a:grpSpLocks/>
            </p:cNvGrpSpPr>
            <p:nvPr/>
          </p:nvGrpSpPr>
          <p:grpSpPr bwMode="auto">
            <a:xfrm>
              <a:off x="5453" y="2493"/>
              <a:ext cx="168" cy="174"/>
              <a:chOff x="1316" y="2716"/>
              <a:chExt cx="168" cy="174"/>
            </a:xfrm>
          </p:grpSpPr>
          <p:sp>
            <p:nvSpPr>
              <p:cNvPr id="216166" name="Text Box 102"/>
              <p:cNvSpPr txBox="1">
                <a:spLocks noChangeArrowheads="1"/>
              </p:cNvSpPr>
              <p:nvPr/>
            </p:nvSpPr>
            <p:spPr bwMode="auto">
              <a:xfrm>
                <a:off x="1316" y="2716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altLang="ja-JP" sz="1000">
                    <a:latin typeface="Times New Roman" pitchFamily="18" charset="0"/>
                    <a:ea typeface="ＭＳ Ｐゴシック" charset="-128"/>
                  </a:rPr>
                  <a:t>b</a:t>
                </a:r>
              </a:p>
            </p:txBody>
          </p:sp>
          <p:sp>
            <p:nvSpPr>
              <p:cNvPr id="216167" name="Line 103"/>
              <p:cNvSpPr>
                <a:spLocks noChangeShapeType="1"/>
              </p:cNvSpPr>
              <p:nvPr/>
            </p:nvSpPr>
            <p:spPr bwMode="auto">
              <a:xfrm>
                <a:off x="1371" y="27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16168" name="Text Box 104"/>
          <p:cNvSpPr txBox="1">
            <a:spLocks noChangeArrowheads="1"/>
          </p:cNvSpPr>
          <p:nvPr/>
        </p:nvSpPr>
        <p:spPr bwMode="auto">
          <a:xfrm>
            <a:off x="2947990" y="685800"/>
            <a:ext cx="37671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FC0128"/>
              </a:buClr>
              <a:buSzPct val="75000"/>
              <a:buFont typeface="Monotype Sorts" pitchFamily="2" charset="2"/>
              <a:buNone/>
            </a:pP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クォークは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                                    strong interaction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で生成され、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weak interaction</a:t>
            </a:r>
            <a:r>
              <a:rPr lang="ja-JP" altLang="en-US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で崩壊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sz="2000" dirty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6169" name="Rectangle 105"/>
          <p:cNvSpPr>
            <a:spLocks noChangeArrowheads="1"/>
          </p:cNvSpPr>
          <p:nvPr/>
        </p:nvSpPr>
        <p:spPr bwMode="auto">
          <a:xfrm>
            <a:off x="2895600" y="6629400"/>
            <a:ext cx="30480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Rectangle 4"/>
          <p:cNvSpPr>
            <a:spLocks noGrp="1" noChangeArrowheads="1"/>
          </p:cNvSpPr>
          <p:nvPr>
            <p:ph type="title"/>
          </p:nvPr>
        </p:nvSpPr>
        <p:spPr>
          <a:xfrm>
            <a:off x="698500" y="-24"/>
            <a:ext cx="7696200" cy="619148"/>
          </a:xfrm>
        </p:spPr>
        <p:txBody>
          <a:bodyPr>
            <a:normAutofit/>
          </a:bodyPr>
          <a:lstStyle/>
          <a:p>
            <a:r>
              <a:rPr lang="en-US" altLang="ja-JP" sz="4000" cap="none" dirty="0" err="1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Tevatron</a:t>
            </a:r>
            <a:r>
              <a:rPr lang="ja-JP" altLang="en-US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における</a:t>
            </a:r>
            <a:r>
              <a:rPr lang="en-US" altLang="ja-JP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ja-JP" altLang="en-US" sz="40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ハドロン生成</a:t>
            </a:r>
            <a:endParaRPr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>
          <a:xfrm>
            <a:off x="2714612" y="2000240"/>
            <a:ext cx="4648200" cy="15001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t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Tevatron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のメリット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:</a:t>
            </a: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ファクトリー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e</a:t>
            </a:r>
            <a:r>
              <a:rPr kumimoji="1" lang="en-US" altLang="ja-JP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e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-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コライダー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に比べ、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1000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倍以上の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クォーク生成</a:t>
            </a: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断面積</a:t>
            </a:r>
            <a:endParaRPr lang="en-US" altLang="ja-JP" sz="2000" dirty="0" smtClean="0">
              <a:solidFill>
                <a:schemeClr val="accent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あらゆる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ハドロンを生成可能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(B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,B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,B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,B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,Λ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∑</a:t>
            </a:r>
            <a:r>
              <a:rPr kumimoji="1" lang="en-US" altLang="ja-JP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,etc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…)</a:t>
            </a:r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2738058" y="4342672"/>
            <a:ext cx="4648200" cy="19288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anchor="t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デメリット：</a:t>
            </a:r>
            <a:endParaRPr lang="en-US" altLang="ja-JP" sz="2000" dirty="0" smtClean="0">
              <a:solidFill>
                <a:schemeClr val="accent4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クォーク生成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断面積の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1000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倍以上の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QCD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背景事象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トリガーが困難</a:t>
            </a:r>
            <a:endParaRPr lang="en-US" altLang="ja-JP" sz="2400" dirty="0" smtClean="0">
              <a:solidFill>
                <a:schemeClr val="accent4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π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⁰モードの解析が不得手</a:t>
            </a:r>
            <a:endParaRPr lang="en-US" altLang="ja-JP" sz="2000" dirty="0" smtClean="0">
              <a:solidFill>
                <a:schemeClr val="accent4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7315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低</a:t>
            </a:r>
            <a:r>
              <a:rPr lang="en-US" altLang="ja-JP" sz="2000" dirty="0" err="1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p</a:t>
            </a:r>
            <a:r>
              <a:rPr lang="en-US" altLang="ja-JP" sz="2000" baseline="-25000" dirty="0" err="1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事象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:</a:t>
            </a:r>
          </a:p>
          <a:p>
            <a:pPr marL="1188720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Typical </a:t>
            </a:r>
            <a:r>
              <a:rPr lang="en-US" altLang="ja-JP" sz="2000" dirty="0" err="1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p</a:t>
            </a:r>
            <a:r>
              <a:rPr lang="en-US" altLang="ja-JP" sz="2000" baseline="-25000" dirty="0" err="1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(B)=10</a:t>
            </a:r>
            <a:r>
              <a:rPr lang="ja-JP" altLang="en-US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15GeV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349968" y="3529623"/>
            <a:ext cx="3324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</a:rPr>
              <a:t>これ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を利用した</a:t>
            </a:r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</a:rPr>
              <a:t>特徴的な</a:t>
            </a:r>
            <a:endParaRPr kumimoji="1"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</a:rPr>
              <a:t>物理解析プログラムを遂行中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スライド番号プレースホルダ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096" y="1473200"/>
            <a:ext cx="3237568" cy="195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角丸四角形 65"/>
          <p:cNvSpPr/>
          <p:nvPr/>
        </p:nvSpPr>
        <p:spPr>
          <a:xfrm>
            <a:off x="5283200" y="2317750"/>
            <a:ext cx="2489200" cy="20002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5816600" y="4273550"/>
            <a:ext cx="2489200" cy="186690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215900" y="1606550"/>
            <a:ext cx="1778000" cy="1289050"/>
          </a:xfrm>
          <a:prstGeom prst="roundRect">
            <a:avLst/>
          </a:prstGeom>
          <a:gradFill>
            <a:gsLst>
              <a:gs pos="0">
                <a:schemeClr val="accent5">
                  <a:tint val="60000"/>
                  <a:satMod val="160000"/>
                </a:schemeClr>
              </a:gs>
              <a:gs pos="46000">
                <a:schemeClr val="accent5">
                  <a:tint val="86000"/>
                  <a:satMod val="160000"/>
                </a:schemeClr>
              </a:gs>
              <a:gs pos="100000">
                <a:schemeClr val="accent5">
                  <a:shade val="40000"/>
                  <a:satMod val="160000"/>
                  <a:alpha val="41000"/>
                </a:schemeClr>
              </a:gs>
            </a:gsLst>
            <a:path path="circle">
              <a:fillToRect l="50000" t="155000" r="50000" b="-55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749300" y="717550"/>
            <a:ext cx="5467350" cy="124779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解析モードに合わせたトリガーの最適化が要</a:t>
            </a:r>
            <a:endParaRPr lang="en-US" altLang="ja-JP" dirty="0" smtClean="0">
              <a:solidFill>
                <a:schemeClr val="accent4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ハドロンの長い固有崩壊長を利用 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(SVT</a:t>
            </a:r>
            <a:r>
              <a:rPr lang="ja-JP" altLang="en-US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トリガー</a:t>
            </a:r>
            <a:r>
              <a:rPr lang="en-US" altLang="ja-JP" dirty="0" smtClean="0">
                <a:solidFill>
                  <a:schemeClr val="accent4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)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Char char=""/>
              <a:tabLst/>
              <a:defRPr/>
            </a:pP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704850" y="0"/>
            <a:ext cx="6026150" cy="584200"/>
          </a:xfrm>
        </p:spPr>
        <p:txBody>
          <a:bodyPr>
            <a:noAutofit/>
          </a:bodyPr>
          <a:lstStyle/>
          <a:p>
            <a:pPr lvl="0"/>
            <a:r>
              <a:rPr kumimoji="1"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B</a:t>
            </a:r>
            <a:r>
              <a:rPr lang="ja-JP" altLang="en-US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</a:t>
            </a:r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triggers</a:t>
            </a:r>
            <a:endParaRPr kumimoji="1" lang="ja-JP" altLang="en-US" sz="3600" dirty="0"/>
          </a:p>
        </p:txBody>
      </p:sp>
      <p:sp>
        <p:nvSpPr>
          <p:cNvPr id="37" name="Text Box 115"/>
          <p:cNvSpPr txBox="1">
            <a:spLocks noChangeArrowheads="1"/>
          </p:cNvSpPr>
          <p:nvPr/>
        </p:nvSpPr>
        <p:spPr bwMode="auto">
          <a:xfrm>
            <a:off x="215900" y="1606550"/>
            <a:ext cx="1778000" cy="1138773"/>
          </a:xfrm>
          <a:prstGeom prst="rect">
            <a:avLst/>
          </a:prstGeom>
          <a:noFill/>
          <a:ln w="127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 smtClean="0">
                <a:latin typeface="Arial" charset="0"/>
                <a:ea typeface="ＭＳ Ｐゴシック" pitchFamily="50" charset="-128"/>
              </a:rPr>
              <a:t>Di-</a:t>
            </a:r>
            <a:r>
              <a:rPr lang="en-US" altLang="ja-JP" sz="2000" dirty="0" err="1" smtClean="0">
                <a:latin typeface="Arial" charset="0"/>
                <a:ea typeface="ＭＳ Ｐゴシック" pitchFamily="50" charset="-128"/>
              </a:rPr>
              <a:t>Muon</a:t>
            </a:r>
            <a:endParaRPr lang="en-US" altLang="ja-JP" sz="2000" dirty="0" smtClean="0">
              <a:latin typeface="Arial" charset="0"/>
              <a:ea typeface="ＭＳ Ｐゴシック" pitchFamily="50" charset="-128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Conventional trigger at </a:t>
            </a:r>
            <a:r>
              <a:rPr lang="en-US" altLang="ja-JP" sz="1200" b="1" dirty="0" err="1" smtClean="0">
                <a:latin typeface="Arial" charset="0"/>
                <a:ea typeface="ＭＳ Ｐゴシック" pitchFamily="50" charset="-128"/>
              </a:rPr>
              <a:t>hadron</a:t>
            </a: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collider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Wide mass range</a:t>
            </a:r>
            <a:endParaRPr lang="en-US" altLang="ja-JP" sz="1200" b="1" dirty="0"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8" name="Group 117"/>
          <p:cNvGrpSpPr>
            <a:grpSpLocks/>
          </p:cNvGrpSpPr>
          <p:nvPr/>
        </p:nvGrpSpPr>
        <p:grpSpPr bwMode="auto">
          <a:xfrm>
            <a:off x="1016000" y="4495800"/>
            <a:ext cx="4284662" cy="2286000"/>
            <a:chOff x="217" y="576"/>
            <a:chExt cx="2699" cy="1440"/>
          </a:xfrm>
        </p:grpSpPr>
        <p:sp>
          <p:nvSpPr>
            <p:cNvPr id="39" name="Line 118"/>
            <p:cNvSpPr>
              <a:spLocks noChangeShapeType="1"/>
            </p:cNvSpPr>
            <p:nvPr/>
          </p:nvSpPr>
          <p:spPr bwMode="auto">
            <a:xfrm flipH="1" flipV="1">
              <a:off x="1214" y="843"/>
              <a:ext cx="247" cy="43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19"/>
            <p:cNvSpPr>
              <a:spLocks noChangeShapeType="1"/>
            </p:cNvSpPr>
            <p:nvPr/>
          </p:nvSpPr>
          <p:spPr bwMode="auto">
            <a:xfrm flipH="1" flipV="1">
              <a:off x="1263" y="709"/>
              <a:ext cx="198" cy="5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120"/>
            <p:cNvSpPr>
              <a:spLocks noChangeShapeType="1"/>
            </p:cNvSpPr>
            <p:nvPr/>
          </p:nvSpPr>
          <p:spPr bwMode="auto">
            <a:xfrm>
              <a:off x="1337" y="642"/>
              <a:ext cx="124" cy="63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121"/>
            <p:cNvSpPr>
              <a:spLocks noChangeShapeType="1"/>
            </p:cNvSpPr>
            <p:nvPr/>
          </p:nvSpPr>
          <p:spPr bwMode="auto">
            <a:xfrm>
              <a:off x="1436" y="576"/>
              <a:ext cx="25" cy="70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122"/>
            <p:cNvSpPr>
              <a:spLocks noChangeShapeType="1"/>
            </p:cNvSpPr>
            <p:nvPr/>
          </p:nvSpPr>
          <p:spPr bwMode="auto">
            <a:xfrm flipH="1">
              <a:off x="1362" y="1277"/>
              <a:ext cx="99" cy="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123"/>
            <p:cNvSpPr>
              <a:spLocks noChangeShapeType="1"/>
            </p:cNvSpPr>
            <p:nvPr/>
          </p:nvSpPr>
          <p:spPr bwMode="auto">
            <a:xfrm flipV="1">
              <a:off x="1461" y="777"/>
              <a:ext cx="173" cy="5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124"/>
            <p:cNvSpPr>
              <a:spLocks noChangeShapeType="1"/>
            </p:cNvSpPr>
            <p:nvPr/>
          </p:nvSpPr>
          <p:spPr bwMode="auto">
            <a:xfrm flipV="1">
              <a:off x="1288" y="877"/>
              <a:ext cx="420" cy="66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25"/>
            <p:cNvSpPr>
              <a:spLocks noChangeShapeType="1"/>
            </p:cNvSpPr>
            <p:nvPr/>
          </p:nvSpPr>
          <p:spPr bwMode="auto">
            <a:xfrm flipH="1" flipV="1">
              <a:off x="1139" y="1210"/>
              <a:ext cx="322" cy="6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6"/>
            <p:cNvSpPr>
              <a:spLocks noChangeShapeType="1"/>
            </p:cNvSpPr>
            <p:nvPr/>
          </p:nvSpPr>
          <p:spPr bwMode="auto">
            <a:xfrm>
              <a:off x="1461" y="1277"/>
              <a:ext cx="321" cy="49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27"/>
            <p:cNvSpPr>
              <a:spLocks noChangeShapeType="1"/>
            </p:cNvSpPr>
            <p:nvPr/>
          </p:nvSpPr>
          <p:spPr bwMode="auto">
            <a:xfrm flipV="1">
              <a:off x="1461" y="1200"/>
              <a:ext cx="555" cy="7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28"/>
            <p:cNvSpPr>
              <a:spLocks noChangeShapeType="1"/>
            </p:cNvSpPr>
            <p:nvPr/>
          </p:nvSpPr>
          <p:spPr bwMode="auto">
            <a:xfrm flipV="1">
              <a:off x="1152" y="912"/>
              <a:ext cx="1488" cy="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29"/>
            <p:cNvSpPr>
              <a:spLocks noChangeShapeType="1"/>
            </p:cNvSpPr>
            <p:nvPr/>
          </p:nvSpPr>
          <p:spPr bwMode="auto">
            <a:xfrm flipH="1" flipV="1">
              <a:off x="1200" y="1104"/>
              <a:ext cx="14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Text Box 130"/>
            <p:cNvSpPr txBox="1">
              <a:spLocks noChangeArrowheads="1"/>
            </p:cNvSpPr>
            <p:nvPr/>
          </p:nvSpPr>
          <p:spPr bwMode="auto">
            <a:xfrm>
              <a:off x="217" y="1248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Primary Vertex</a:t>
              </a:r>
            </a:p>
          </p:txBody>
        </p:sp>
        <p:sp>
          <p:nvSpPr>
            <p:cNvPr id="52" name="Line 131"/>
            <p:cNvSpPr>
              <a:spLocks noChangeShapeType="1"/>
            </p:cNvSpPr>
            <p:nvPr/>
          </p:nvSpPr>
          <p:spPr bwMode="auto">
            <a:xfrm flipV="1">
              <a:off x="1139" y="1310"/>
              <a:ext cx="272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Text Box 132"/>
            <p:cNvSpPr txBox="1">
              <a:spLocks noChangeArrowheads="1"/>
            </p:cNvSpPr>
            <p:nvPr/>
          </p:nvSpPr>
          <p:spPr bwMode="auto">
            <a:xfrm>
              <a:off x="1856" y="1409"/>
              <a:ext cx="10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Secondary Vertex</a:t>
              </a:r>
            </a:p>
          </p:txBody>
        </p:sp>
        <p:sp>
          <p:nvSpPr>
            <p:cNvPr id="54" name="Line 133"/>
            <p:cNvSpPr>
              <a:spLocks noChangeShapeType="1"/>
            </p:cNvSpPr>
            <p:nvPr/>
          </p:nvSpPr>
          <p:spPr bwMode="auto">
            <a:xfrm flipH="1" flipV="1">
              <a:off x="2064" y="1273"/>
              <a:ext cx="0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Text Box 134"/>
            <p:cNvSpPr txBox="1">
              <a:spLocks noChangeArrowheads="1"/>
            </p:cNvSpPr>
            <p:nvPr/>
          </p:nvSpPr>
          <p:spPr bwMode="auto">
            <a:xfrm>
              <a:off x="960" y="1785"/>
              <a:ext cx="15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I</a:t>
              </a:r>
              <a:r>
                <a:rPr lang="en-US" altLang="ja-JP" sz="14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mpact </a:t>
              </a:r>
              <a:r>
                <a:rPr lang="en-US" altLang="ja-JP" sz="18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P</a:t>
              </a:r>
              <a:r>
                <a:rPr lang="en-US" altLang="ja-JP" sz="14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arameter</a:t>
              </a:r>
              <a:r>
                <a:rPr lang="en-US" altLang="ja-JP" sz="1400" b="1">
                  <a:solidFill>
                    <a:schemeClr val="hlink"/>
                  </a:solidFill>
                  <a:latin typeface="Arial" charset="0"/>
                  <a:ea typeface="ＭＳ Ｐゴシック" pitchFamily="50" charset="-128"/>
                </a:rPr>
                <a:t> </a:t>
              </a:r>
              <a:r>
                <a:rPr lang="en-US" altLang="ja-JP" sz="12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( ~100</a:t>
              </a:r>
              <a:r>
                <a:rPr lang="en-US" altLang="ja-JP" sz="1200" b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m</a:t>
              </a:r>
              <a:r>
                <a:rPr lang="en-US" altLang="ja-JP" sz="1200" b="1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m)</a:t>
              </a:r>
            </a:p>
          </p:txBody>
        </p:sp>
        <p:sp>
          <p:nvSpPr>
            <p:cNvPr id="56" name="Line 135"/>
            <p:cNvSpPr>
              <a:spLocks noChangeShapeType="1"/>
            </p:cNvSpPr>
            <p:nvPr/>
          </p:nvSpPr>
          <p:spPr bwMode="auto">
            <a:xfrm flipV="1">
              <a:off x="1296" y="1392"/>
              <a:ext cx="192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Text Box 136"/>
            <p:cNvSpPr txBox="1">
              <a:spLocks noChangeArrowheads="1"/>
            </p:cNvSpPr>
            <p:nvPr/>
          </p:nvSpPr>
          <p:spPr bwMode="auto">
            <a:xfrm>
              <a:off x="1488" y="720"/>
              <a:ext cx="712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sz="1400" b="1" dirty="0" err="1">
                  <a:solidFill>
                    <a:srgbClr val="990000"/>
                  </a:solidFill>
                  <a:ea typeface="ＭＳ Ｐゴシック" pitchFamily="50" charset="-128"/>
                </a:rPr>
                <a:t>L</a:t>
              </a:r>
              <a:r>
                <a:rPr lang="en-US" altLang="ja-JP" sz="1400" b="1" baseline="-25000" dirty="0" err="1">
                  <a:solidFill>
                    <a:srgbClr val="990000"/>
                  </a:solidFill>
                  <a:ea typeface="ＭＳ Ｐゴシック" pitchFamily="50" charset="-128"/>
                </a:rPr>
                <a:t>xy</a:t>
              </a:r>
              <a:r>
                <a:rPr lang="en-US" altLang="ja-JP" sz="1400" b="1" dirty="0">
                  <a:solidFill>
                    <a:srgbClr val="990000"/>
                  </a:solidFill>
                  <a:ea typeface="ＭＳ Ｐゴシック" pitchFamily="50" charset="-128"/>
                </a:rPr>
                <a:t> ~ 1 mm</a:t>
              </a:r>
            </a:p>
          </p:txBody>
        </p:sp>
        <p:sp>
          <p:nvSpPr>
            <p:cNvPr id="58" name="Line 137"/>
            <p:cNvSpPr>
              <a:spLocks noChangeShapeType="1"/>
            </p:cNvSpPr>
            <p:nvPr/>
          </p:nvSpPr>
          <p:spPr bwMode="auto">
            <a:xfrm flipV="1">
              <a:off x="1440" y="960"/>
              <a:ext cx="672" cy="9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lg"/>
              <a:tailEnd type="triangle" w="med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Text Box 138"/>
            <p:cNvSpPr txBox="1">
              <a:spLocks noChangeArrowheads="1"/>
            </p:cNvSpPr>
            <p:nvPr/>
          </p:nvSpPr>
          <p:spPr bwMode="auto">
            <a:xfrm>
              <a:off x="2352" y="1056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B decay</a:t>
              </a:r>
            </a:p>
          </p:txBody>
        </p:sp>
        <p:sp>
          <p:nvSpPr>
            <p:cNvPr id="60" name="Line 139"/>
            <p:cNvSpPr>
              <a:spLocks noChangeShapeType="1"/>
            </p:cNvSpPr>
            <p:nvPr/>
          </p:nvSpPr>
          <p:spPr bwMode="auto">
            <a:xfrm>
              <a:off x="1461" y="1277"/>
              <a:ext cx="75" cy="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140"/>
            <p:cNvSpPr>
              <a:spLocks noChangeShapeType="1"/>
            </p:cNvSpPr>
            <p:nvPr/>
          </p:nvSpPr>
          <p:spPr bwMode="auto">
            <a:xfrm flipV="1">
              <a:off x="2064" y="912"/>
              <a:ext cx="576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2" name="Line 141"/>
            <p:cNvSpPr>
              <a:spLocks noChangeShapeType="1"/>
            </p:cNvSpPr>
            <p:nvPr/>
          </p:nvSpPr>
          <p:spPr bwMode="auto">
            <a:xfrm>
              <a:off x="2016" y="1200"/>
              <a:ext cx="67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63" name="Text Box 142"/>
          <p:cNvSpPr txBox="1">
            <a:spLocks noChangeArrowheads="1"/>
          </p:cNvSpPr>
          <p:nvPr/>
        </p:nvSpPr>
        <p:spPr bwMode="auto">
          <a:xfrm>
            <a:off x="127000" y="3562350"/>
            <a:ext cx="43976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 err="1" smtClean="0">
                <a:latin typeface="+mj-lt"/>
                <a:ea typeface="ＭＳ Ｐゴシック" pitchFamily="50" charset="-128"/>
              </a:rPr>
              <a:t>Sillicon</a:t>
            </a:r>
            <a:r>
              <a:rPr lang="en-US" altLang="ja-JP" sz="1800" b="1" dirty="0" smtClean="0">
                <a:latin typeface="+mj-lt"/>
                <a:ea typeface="ＭＳ Ｐゴシック" pitchFamily="50" charset="-128"/>
              </a:rPr>
              <a:t> </a:t>
            </a:r>
            <a:r>
              <a:rPr lang="en-US" altLang="ja-JP" sz="1800" b="1" dirty="0">
                <a:latin typeface="+mj-lt"/>
                <a:ea typeface="ＭＳ Ｐゴシック" pitchFamily="50" charset="-128"/>
              </a:rPr>
              <a:t>Vertex Trigger: SVT</a:t>
            </a:r>
          </a:p>
          <a:p>
            <a:pPr>
              <a:buFontTx/>
              <a:buChar char="•"/>
            </a:pP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Online </a:t>
            </a:r>
            <a:r>
              <a:rPr lang="en-US" altLang="ja-JP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selection of displaced tracks using SVX</a:t>
            </a:r>
          </a:p>
          <a:p>
            <a:pPr>
              <a:buFontTx/>
              <a:buChar char="•"/>
            </a:pP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UNIQUE </a:t>
            </a:r>
            <a:r>
              <a:rPr lang="en-US" altLang="ja-JP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at </a:t>
            </a:r>
            <a:r>
              <a:rPr lang="en-US" altLang="ja-JP" sz="16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hadron</a:t>
            </a:r>
            <a:r>
              <a:rPr lang="en-US" altLang="ja-JP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50" charset="-128"/>
              </a:rPr>
              <a:t> colliders</a:t>
            </a:r>
          </a:p>
        </p:txBody>
      </p:sp>
      <p:sp>
        <p:nvSpPr>
          <p:cNvPr id="64" name="Text Box 143"/>
          <p:cNvSpPr txBox="1">
            <a:spLocks noChangeArrowheads="1"/>
          </p:cNvSpPr>
          <p:nvPr/>
        </p:nvSpPr>
        <p:spPr bwMode="auto">
          <a:xfrm>
            <a:off x="5448299" y="2385646"/>
            <a:ext cx="2743200" cy="1892826"/>
          </a:xfrm>
          <a:prstGeom prst="rect">
            <a:avLst/>
          </a:prstGeom>
          <a:noFill/>
          <a:ln w="127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Arial" charset="0"/>
                <a:ea typeface="ＭＳ Ｐゴシック" pitchFamily="50" charset="-128"/>
              </a:rPr>
              <a:t>1-Displaced track </a:t>
            </a:r>
            <a:r>
              <a:rPr lang="en-US" altLang="ja-JP" dirty="0" smtClean="0">
                <a:latin typeface="Arial" charset="0"/>
                <a:ea typeface="ＭＳ Ｐゴシック" pitchFamily="50" charset="-128"/>
              </a:rPr>
              <a:t>+ </a:t>
            </a:r>
            <a:r>
              <a:rPr lang="en-US" altLang="ja-JP" i="1" dirty="0">
                <a:latin typeface="Arial" charset="0"/>
                <a:ea typeface="ＭＳ Ｐゴシック" pitchFamily="50" charset="-128"/>
              </a:rPr>
              <a:t>lepton</a:t>
            </a:r>
            <a:r>
              <a:rPr lang="en-US" altLang="ja-JP" dirty="0">
                <a:latin typeface="Arial" charset="0"/>
                <a:ea typeface="ＭＳ Ｐゴシック" pitchFamily="50" charset="-128"/>
              </a:rPr>
              <a:t> (</a:t>
            </a:r>
            <a:r>
              <a:rPr lang="en-US" altLang="ja-JP" i="1" dirty="0">
                <a:latin typeface="Arial" charset="0"/>
                <a:ea typeface="ＭＳ Ｐゴシック" pitchFamily="50" charset="-128"/>
              </a:rPr>
              <a:t>e</a:t>
            </a:r>
            <a:r>
              <a:rPr lang="en-US" altLang="ja-JP" dirty="0">
                <a:latin typeface="Arial" charset="0"/>
                <a:ea typeface="ＭＳ Ｐゴシック" pitchFamily="50" charset="-128"/>
              </a:rPr>
              <a:t>, </a:t>
            </a:r>
            <a:r>
              <a:rPr lang="en-US" altLang="ja-JP" b="1" i="1" dirty="0">
                <a:latin typeface="Arial" charset="0"/>
                <a:ea typeface="ＭＳ Ｐゴシック" pitchFamily="50" charset="-128"/>
                <a:sym typeface="Symbol" pitchFamily="18" charset="2"/>
              </a:rPr>
              <a:t></a:t>
            </a:r>
            <a:r>
              <a:rPr lang="en-US" altLang="ja-JP" dirty="0">
                <a:latin typeface="Arial" charset="0"/>
                <a:ea typeface="ＭＳ Ｐゴシック" pitchFamily="50" charset="-128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120 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  <a:sym typeface="Symbol" pitchFamily="18" charset="2"/>
              </a:rPr>
              <a:t>m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 &lt; I.P.(</a:t>
            </a:r>
            <a:r>
              <a:rPr lang="en-US" altLang="ja-JP" sz="1400" b="1" dirty="0" err="1">
                <a:latin typeface="Arial" charset="0"/>
                <a:ea typeface="ＭＳ Ｐゴシック" pitchFamily="50" charset="-128"/>
              </a:rPr>
              <a:t>trk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) &lt; 1mm</a:t>
            </a:r>
            <a:r>
              <a:rPr lang="en-US" altLang="ja-JP" sz="1800" dirty="0">
                <a:latin typeface="Arial" charset="0"/>
                <a:ea typeface="ＭＳ Ｐゴシック" pitchFamily="50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800" dirty="0">
                <a:latin typeface="Arial" charset="0"/>
                <a:ea typeface="ＭＳ Ｐゴシック" pitchFamily="50" charset="-128"/>
              </a:rPr>
              <a:t>P</a:t>
            </a:r>
            <a:r>
              <a:rPr lang="en-US" altLang="ja-JP" sz="1800" b="1" baseline="-25000" dirty="0">
                <a:latin typeface="Arial" charset="0"/>
                <a:ea typeface="ＭＳ Ｐゴシック" pitchFamily="50" charset="-128"/>
              </a:rPr>
              <a:t>T</a:t>
            </a:r>
            <a:r>
              <a:rPr lang="en-US" altLang="ja-JP" sz="1800" dirty="0">
                <a:latin typeface="Arial" charset="0"/>
                <a:ea typeface="ＭＳ Ｐゴシック" pitchFamily="50" charset="-128"/>
              </a:rPr>
              <a:t>(</a:t>
            </a:r>
            <a:r>
              <a:rPr lang="en-US" altLang="ja-JP" sz="1800" i="1" dirty="0">
                <a:latin typeface="Arial" charset="0"/>
                <a:ea typeface="ＭＳ Ｐゴシック" pitchFamily="50" charset="-128"/>
              </a:rPr>
              <a:t>lepton</a:t>
            </a:r>
            <a:r>
              <a:rPr lang="en-US" altLang="ja-JP" sz="1800" dirty="0">
                <a:latin typeface="Arial" charset="0"/>
                <a:ea typeface="ＭＳ Ｐゴシック" pitchFamily="50" charset="-128"/>
              </a:rPr>
              <a:t>) &gt; 4 </a:t>
            </a:r>
            <a:r>
              <a:rPr lang="en-US" altLang="ja-JP" sz="1800" dirty="0" err="1">
                <a:latin typeface="Arial" charset="0"/>
                <a:ea typeface="ＭＳ Ｐゴシック" pitchFamily="50" charset="-128"/>
              </a:rPr>
              <a:t>GeV</a:t>
            </a:r>
            <a:endParaRPr lang="en-US" altLang="ja-JP" sz="1800" dirty="0">
              <a:latin typeface="Arial" charset="0"/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800" i="1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Semileptonic</a:t>
            </a:r>
            <a:r>
              <a:rPr lang="en-US" altLang="ja-JP" sz="1800" i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 modes</a:t>
            </a:r>
          </a:p>
        </p:txBody>
      </p:sp>
      <p:sp>
        <p:nvSpPr>
          <p:cNvPr id="65" name="Text Box 144"/>
          <p:cNvSpPr txBox="1">
            <a:spLocks noChangeArrowheads="1"/>
          </p:cNvSpPr>
          <p:nvPr/>
        </p:nvSpPr>
        <p:spPr bwMode="auto">
          <a:xfrm>
            <a:off x="5861050" y="4316413"/>
            <a:ext cx="2362200" cy="2312987"/>
          </a:xfrm>
          <a:prstGeom prst="rect">
            <a:avLst/>
          </a:prstGeom>
          <a:noFill/>
          <a:ln w="127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latin typeface="Arial" charset="0"/>
                <a:ea typeface="ＭＳ Ｐゴシック" pitchFamily="50" charset="-128"/>
              </a:rPr>
              <a:t>2-Displaced tracks</a:t>
            </a:r>
          </a:p>
          <a:p>
            <a:pPr>
              <a:spcBef>
                <a:spcPct val="50000"/>
              </a:spcBef>
            </a:pP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P</a:t>
            </a:r>
            <a:r>
              <a:rPr lang="en-US" altLang="ja-JP" sz="1000" b="1" dirty="0">
                <a:latin typeface="Arial" charset="0"/>
                <a:ea typeface="ＭＳ Ｐゴシック" pitchFamily="50" charset="-128"/>
              </a:rPr>
              <a:t>T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(</a:t>
            </a:r>
            <a:r>
              <a:rPr lang="en-US" altLang="ja-JP" sz="1400" b="1" dirty="0" err="1">
                <a:latin typeface="Arial" charset="0"/>
                <a:ea typeface="ＭＳ Ｐゴシック" pitchFamily="50" charset="-128"/>
              </a:rPr>
              <a:t>trk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) &gt; 2 </a:t>
            </a:r>
            <a:r>
              <a:rPr lang="en-US" altLang="ja-JP" sz="1400" b="1" dirty="0" err="1">
                <a:latin typeface="Arial" charset="0"/>
                <a:ea typeface="ＭＳ Ｐゴシック" pitchFamily="50" charset="-128"/>
              </a:rPr>
              <a:t>GeV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 </a:t>
            </a:r>
            <a:endParaRPr lang="en-US" altLang="ja-JP" sz="1600" b="1" dirty="0">
              <a:latin typeface="Arial" charset="0"/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120 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  <a:sym typeface="Symbol" pitchFamily="18" charset="2"/>
              </a:rPr>
              <a:t>m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 &lt; I.P.(</a:t>
            </a:r>
            <a:r>
              <a:rPr lang="en-US" altLang="ja-JP" sz="1400" b="1" dirty="0" err="1">
                <a:latin typeface="Arial" charset="0"/>
                <a:ea typeface="ＭＳ Ｐゴシック" pitchFamily="50" charset="-128"/>
              </a:rPr>
              <a:t>trk</a:t>
            </a:r>
            <a:r>
              <a:rPr lang="en-US" altLang="ja-JP" sz="1400" b="1" dirty="0">
                <a:latin typeface="Arial" charset="0"/>
                <a:ea typeface="ＭＳ Ｐゴシック" pitchFamily="50" charset="-128"/>
              </a:rPr>
              <a:t>) &lt; 1mm</a:t>
            </a:r>
          </a:p>
          <a:p>
            <a:pPr>
              <a:spcBef>
                <a:spcPct val="50000"/>
              </a:spcBef>
            </a:pPr>
            <a:r>
              <a:rPr lang="en-US" altLang="it-IT" sz="1400" b="1" dirty="0" err="1">
                <a:latin typeface="Symbol" pitchFamily="18" charset="2"/>
                <a:sym typeface="Math1" pitchFamily="2" charset="2"/>
              </a:rPr>
              <a:t>S</a:t>
            </a:r>
            <a:r>
              <a:rPr lang="en-US" altLang="it-IT" sz="1400" b="1" dirty="0" err="1">
                <a:latin typeface="Arial" charset="0"/>
                <a:sym typeface="Math1" pitchFamily="2" charset="2"/>
              </a:rPr>
              <a:t>p</a:t>
            </a:r>
            <a:r>
              <a:rPr lang="en-US" altLang="it-IT" sz="1800" b="1" baseline="-25000" dirty="0" err="1">
                <a:latin typeface="Arial" charset="0"/>
                <a:sym typeface="Math1" pitchFamily="2" charset="2"/>
              </a:rPr>
              <a:t>T</a:t>
            </a:r>
            <a:r>
              <a:rPr lang="en-US" altLang="it-IT" sz="1400" b="1" dirty="0">
                <a:latin typeface="Arial" charset="0"/>
                <a:sym typeface="Math1" pitchFamily="2" charset="2"/>
              </a:rPr>
              <a:t> </a:t>
            </a:r>
            <a:r>
              <a:rPr lang="en-US" altLang="it-IT" sz="1400" b="1" dirty="0">
                <a:latin typeface="Arial" charset="0"/>
              </a:rPr>
              <a:t>&gt; 5.5 </a:t>
            </a:r>
            <a:r>
              <a:rPr lang="en-US" altLang="it-IT" sz="1400" b="1" dirty="0" err="1">
                <a:latin typeface="Arial" charset="0"/>
              </a:rPr>
              <a:t>GeV</a:t>
            </a:r>
            <a:endParaRPr lang="en-US" altLang="ja-JP" sz="1400" b="1" dirty="0">
              <a:latin typeface="Arial" charset="0"/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800" i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fully </a:t>
            </a:r>
            <a:r>
              <a:rPr lang="en-US" altLang="ja-JP" sz="1800" i="1" dirty="0" err="1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hadronic</a:t>
            </a:r>
            <a:r>
              <a:rPr lang="en-US" altLang="ja-JP" sz="1800" i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 modes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       </a:t>
            </a:r>
          </a:p>
        </p:txBody>
      </p:sp>
      <p:pic>
        <p:nvPicPr>
          <p:cNvPr id="68" name="Picture 3" descr="ra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4451350"/>
            <a:ext cx="1462317" cy="1003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テキスト ボックス 69"/>
          <p:cNvSpPr txBox="1"/>
          <p:nvPr/>
        </p:nvSpPr>
        <p:spPr>
          <a:xfrm>
            <a:off x="260350" y="5152251"/>
            <a:ext cx="1390894" cy="27699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Level-2 SVT trigger</a:t>
            </a:r>
            <a:endParaRPr kumimoji="1" lang="ja-JP" altLang="en-US" sz="1200" b="1" dirty="0"/>
          </a:p>
        </p:txBody>
      </p:sp>
      <p:sp>
        <p:nvSpPr>
          <p:cNvPr id="69" name="スライド番号プレースホルダ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5446" y="0"/>
            <a:ext cx="3235570" cy="607255"/>
          </a:xfrm>
        </p:spPr>
        <p:txBody>
          <a:bodyPr>
            <a:normAutofit/>
          </a:bodyPr>
          <a:lstStyle/>
          <a:p>
            <a:r>
              <a:rPr lang="en-US" altLang="ja-JP" sz="36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1 year ago…</a:t>
            </a:r>
            <a:endParaRPr kumimoji="1" lang="ja-JP" altLang="en-US" dirty="0"/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17144" y="204537"/>
            <a:ext cx="4302004" cy="3194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6569" y="1967486"/>
            <a:ext cx="5137484" cy="379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円/楕円 63"/>
          <p:cNvSpPr/>
          <p:nvPr/>
        </p:nvSpPr>
        <p:spPr>
          <a:xfrm rot="2034364">
            <a:off x="4257073" y="3300435"/>
            <a:ext cx="3519097" cy="305748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822" y="0"/>
            <a:ext cx="6667528" cy="62865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CDF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実験における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解析の現状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 rot="21051692">
            <a:off x="3818735" y="1680042"/>
            <a:ext cx="3689350" cy="24447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992071">
            <a:off x="447611" y="958084"/>
            <a:ext cx="3770965" cy="2801040"/>
          </a:xfrm>
          <a:prstGeom prst="ellipse">
            <a:avLst/>
          </a:prstGeom>
          <a:gradFill flip="none" rotWithShape="1">
            <a:gsLst>
              <a:gs pos="0">
                <a:srgbClr val="FFCCFF"/>
              </a:gs>
              <a:gs pos="39999">
                <a:srgbClr val="FF9999"/>
              </a:gs>
              <a:gs pos="70000">
                <a:srgbClr val="FF66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 rot="20340057">
            <a:off x="758761" y="3180584"/>
            <a:ext cx="4667250" cy="297815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71650" y="36957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D</a:t>
            </a:r>
            <a:r>
              <a:rPr lang="en-US" altLang="ja-JP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K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 rot="19698243">
            <a:off x="2947997" y="5070573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Semi-</a:t>
            </a:r>
            <a:r>
              <a:rPr kumimoji="1" lang="en-US" altLang="ja-JP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leptoni</a:t>
            </a:r>
            <a:r>
              <a:rPr lang="en-US" altLang="ja-JP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 CPV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50949" y="5128280"/>
            <a:ext cx="2098651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J/</a:t>
            </a:r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ψΦ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038600" y="360680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D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K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20633414">
            <a:off x="5235361" y="3096884"/>
            <a:ext cx="1879041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en-US" altLang="ja-JP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S)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</a:t>
            </a:r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μμ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04900" y="1206500"/>
            <a:ext cx="707245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**</a:t>
            </a:r>
            <a:endParaRPr kumimoji="1" lang="ja-JP" alt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185365" y="254000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∑</a:t>
            </a:r>
            <a:r>
              <a:rPr kumimoji="1" lang="en-US" altLang="ja-JP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endParaRPr kumimoji="1" lang="ja-JP" alt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71750" y="2806700"/>
            <a:ext cx="1396536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Λ</a:t>
            </a:r>
            <a:r>
              <a:rPr kumimoji="1"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hh</a:t>
            </a:r>
            <a:endParaRPr lang="ja-JP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rot="21444031">
            <a:off x="4939851" y="1845922"/>
            <a:ext cx="1665841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r>
              <a:rPr kumimoji="1"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c</a:t>
            </a:r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ψπ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1549400" y="4318000"/>
            <a:ext cx="3022600" cy="5778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alpha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Mixing and CP</a:t>
            </a:r>
            <a:endParaRPr kumimoji="1" lang="ja-JP" altLang="en-US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alpha val="3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8" name="タイトル 1"/>
          <p:cNvSpPr txBox="1">
            <a:spLocks/>
          </p:cNvSpPr>
          <p:nvPr/>
        </p:nvSpPr>
        <p:spPr>
          <a:xfrm>
            <a:off x="838200" y="1828800"/>
            <a:ext cx="3022600" cy="5778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alpha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B spectroscopy</a:t>
            </a:r>
            <a:endParaRPr kumimoji="1" lang="ja-JP" altLang="en-US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alpha val="3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9" name="タイトル 1"/>
          <p:cNvSpPr txBox="1">
            <a:spLocks/>
          </p:cNvSpPr>
          <p:nvPr/>
        </p:nvSpPr>
        <p:spPr>
          <a:xfrm>
            <a:off x="4794250" y="2362200"/>
            <a:ext cx="1822450" cy="5778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solidFill>
                  <a:schemeClr val="tx1">
                    <a:alpha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B decay</a:t>
            </a:r>
            <a:endParaRPr kumimoji="1" lang="ja-JP" altLang="en-US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>
                  <a:alpha val="3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71700" y="1295400"/>
            <a:ext cx="675185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Ξ</a:t>
            </a:r>
            <a:r>
              <a:rPr kumimoji="1"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b</a:t>
            </a:r>
            <a:endParaRPr kumimoji="1" lang="ja-JP" alt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38550" y="98425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積分ルミノシティ</a:t>
            </a:r>
            <a:r>
              <a:rPr lang="en-US" altLang="ja-JP" sz="2800" dirty="0" smtClean="0">
                <a:latin typeface="+mj-ea"/>
                <a:ea typeface="+mj-ea"/>
              </a:rPr>
              <a:t>1</a:t>
            </a:r>
            <a:r>
              <a:rPr lang="ja-JP" altLang="en-US" sz="2800" dirty="0" smtClean="0">
                <a:latin typeface="+mj-ea"/>
                <a:ea typeface="+mj-ea"/>
              </a:rPr>
              <a:t>～</a:t>
            </a:r>
            <a:r>
              <a:rPr lang="en-US" altLang="ja-JP" sz="2800" dirty="0" smtClean="0">
                <a:latin typeface="+mj-ea"/>
                <a:ea typeface="+mj-ea"/>
              </a:rPr>
              <a:t>2fb</a:t>
            </a:r>
            <a:r>
              <a:rPr lang="en-US" altLang="ja-JP" sz="2800" baseline="30000" dirty="0" smtClean="0">
                <a:latin typeface="+mj-ea"/>
                <a:ea typeface="+mj-ea"/>
              </a:rPr>
              <a:t>-1</a:t>
            </a:r>
            <a:endParaRPr kumimoji="1" lang="ja-JP" altLang="en-US" sz="2800" baseline="30000" dirty="0">
              <a:latin typeface="+mj-ea"/>
              <a:ea typeface="+mj-ea"/>
            </a:endParaRPr>
          </a:p>
        </p:txBody>
      </p:sp>
      <p:sp>
        <p:nvSpPr>
          <p:cNvPr id="65" name="タイトル 1"/>
          <p:cNvSpPr txBox="1">
            <a:spLocks/>
          </p:cNvSpPr>
          <p:nvPr/>
        </p:nvSpPr>
        <p:spPr>
          <a:xfrm>
            <a:off x="5372100" y="4718050"/>
            <a:ext cx="1822450" cy="57785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noProof="0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solidFill>
                  <a:schemeClr val="bg1">
                    <a:alpha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  <a:sym typeface="Wingdings" pitchFamily="2" charset="2"/>
              </a:rPr>
              <a:t>Charm physics</a:t>
            </a:r>
            <a:endParaRPr kumimoji="1" lang="ja-JP" altLang="en-US" sz="3200" b="1" i="0" u="none" strike="noStrike" kern="1200" cap="all" spc="0" normalizeH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>
                  <a:alpha val="8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 rot="245220">
            <a:off x="5306493" y="5586760"/>
            <a:ext cx="1723549" cy="523220"/>
          </a:xfrm>
          <a:prstGeom prst="rect">
            <a:avLst/>
          </a:prstGeom>
          <a:solidFill>
            <a:schemeClr val="bg1">
              <a:alpha val="3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DD mixing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27750" y="3928130"/>
            <a:ext cx="137409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Ψ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(2S)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050" y="2762250"/>
            <a:ext cx="7245350" cy="1289050"/>
          </a:xfrm>
        </p:spPr>
        <p:txBody>
          <a:bodyPr>
            <a:noAutofit/>
          </a:bodyPr>
          <a:lstStyle/>
          <a:p>
            <a:r>
              <a:rPr lang="en-US" altLang="ja-JP" sz="8800" cap="none" dirty="0" smtClean="0">
                <a:ln w="500">
                  <a:solidFill>
                    <a:srgbClr val="04617B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10CF9B">
                        <a:tint val="13000"/>
                      </a:srgbClr>
                    </a:gs>
                    <a:gs pos="10000">
                      <a:srgbClr val="10CF9B">
                        <a:tint val="20000"/>
                      </a:srgbClr>
                    </a:gs>
                    <a:gs pos="49000">
                      <a:srgbClr val="10CF9B">
                        <a:tint val="70000"/>
                      </a:srgbClr>
                    </a:gs>
                    <a:gs pos="50000">
                      <a:srgbClr val="10CF9B">
                        <a:tint val="97000"/>
                      </a:srgbClr>
                    </a:gs>
                    <a:gs pos="100000">
                      <a:srgbClr val="10CF9B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Mixing and CP</a:t>
            </a:r>
            <a:endParaRPr kumimoji="1" lang="ja-JP" altLang="en-US" sz="88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5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73"/>
  <p:tag name="DEFAULTHEIGHT" val="4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A_{\rm CP}(X)\equiv \frac{N(\bar{B}^0\rightarrow \bar{X})-N(B^0\rightarrow X)}{N(\bar{B}^0\rightarrow \bar{X})+N(B^0\rightarrow X)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373.9808"/>
  <p:tag name="PICTUREFILESIZE" val="320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(&#10;  \begin{array}{ccc}&#10;   1-\lambda^2/2 &amp; \lambda &amp; A\lambda^3(\rho-i\eta)\\&#10;    -\lambda &amp; 1-\lambda^2/2 &amp; A\lambda^2\\&#10;    A\lambda^3(1-\rho-i\eta) &amp; -A\lambda^2 &amp; 1&#10;\end{array}&#10;\right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417.9609"/>
  <p:tag name="PICTUREFILESIZE" val="357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Gamma_S\equiv \Gamma_L-\Gamma_H\sim 2|\Gamma_{12}|\cos(2\beta_S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334.9807"/>
  <p:tag name="PICTUREFILESIZE" val="145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Gamma_S\equiv \Gamma_L-\Gamma_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156.0003"/>
  <p:tag name="PICTUREFILESIZE" val="46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beta_S = \arg(-V_{ts}V_{tb}^*/V_{cs}V_cb^*)\sim 0.0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324.9606"/>
  <p:tag name="PICTUREFILESIZE" val="19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Gamma_S = 0.096\pm 0.039{\rm ps}^{-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258.9605"/>
  <p:tag name="PICTUREFILESIZE" val="115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Delta \Gamma = 2|\Gamma_{12}|\cos(\Phi_S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226.9805"/>
  <p:tag name="PICTUREFILESIZE" val="11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\beta_S \in [0.32, 2.82]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4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rm Probability\ ratio\ of\ }A_{\rm CP}(X)\equiv\\ \frac{{\rm PDF}(B^0\rightarrow X)}{ {\rm PDF}(B^0\rightarrow X)+{\rm PDF}(\bar{B}^0\rightarrow \bar{X}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73"/>
  <p:tag name="BOXHEIGHT" val="434"/>
  <p:tag name="BOXFONT" val="10"/>
  <p:tag name="BOXWRAP" val="False"/>
  <p:tag name="WORKAROUNDTRANSPARENCYBUG" val="False"/>
  <p:tag name="ALLOWFONTSUBSTITUTION" val="False"/>
  <p:tag name="BITMAPFORMAT" val="pngmono"/>
  <p:tag name="ORIGWIDTH" val="303.9606"/>
  <p:tag name="PICTUREFILESIZE" val="3100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キュート">
  <a:themeElements>
    <a:clrScheme name="リゾート">
      <a:dk1>
        <a:sysClr val="windowText" lastClr="000000"/>
      </a:dk1>
      <a:lt1>
        <a:sysClr val="window" lastClr="C0C0C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9275</TotalTime>
  <Words>2087</Words>
  <PresentationFormat>画面に合わせる (4:3)</PresentationFormat>
  <Paragraphs>488</Paragraphs>
  <Slides>41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キュート</vt:lpstr>
      <vt:lpstr>Artwork</vt:lpstr>
      <vt:lpstr>数式</vt:lpstr>
      <vt:lpstr>Ecuación</vt:lpstr>
      <vt:lpstr>Equation</vt:lpstr>
      <vt:lpstr>CDFでのボトム・ フレーバーの物理</vt:lpstr>
      <vt:lpstr>OUTLINE</vt:lpstr>
      <vt:lpstr>Tevatron加速器</vt:lpstr>
      <vt:lpstr>CDF検出器</vt:lpstr>
      <vt:lpstr>Tevatronにおけるbハドロン生成</vt:lpstr>
      <vt:lpstr>B triggers</vt:lpstr>
      <vt:lpstr>1 year ago…</vt:lpstr>
      <vt:lpstr>CDF実験におけるb解析の現状</vt:lpstr>
      <vt:lpstr>Mixing and CP</vt:lpstr>
      <vt:lpstr>Bs　unitarity triangle </vt:lpstr>
      <vt:lpstr>   J/ψΦ: BS golden mode</vt:lpstr>
      <vt:lpstr>BSJ/ψΦ CP非保存位相測定</vt:lpstr>
      <vt:lpstr>(Near)Future Prospects</vt:lpstr>
      <vt:lpstr>Λb0pK-/Λb0pπ- </vt:lpstr>
      <vt:lpstr>b spectroscopy</vt:lpstr>
      <vt:lpstr>b baryon spectrum</vt:lpstr>
      <vt:lpstr>スライド 17</vt:lpstr>
      <vt:lpstr>B decays</vt:lpstr>
      <vt:lpstr>スライド 19</vt:lpstr>
      <vt:lpstr>B(s)μμ崩壊@2fb-1</vt:lpstr>
      <vt:lpstr>SUSYモデルへの制限</vt:lpstr>
      <vt:lpstr>スライド 22</vt:lpstr>
      <vt:lpstr>スライド 23</vt:lpstr>
      <vt:lpstr>まとめ</vt:lpstr>
      <vt:lpstr>スライド 25</vt:lpstr>
      <vt:lpstr>スライド 26</vt:lpstr>
      <vt:lpstr>スライド 27</vt:lpstr>
      <vt:lpstr>スライド 28</vt:lpstr>
      <vt:lpstr>Rare Decays (CDF) </vt:lpstr>
      <vt:lpstr>CP非対称度分布</vt:lpstr>
      <vt:lpstr>Bhh崩壊まとめ</vt:lpstr>
      <vt:lpstr>事象選別</vt:lpstr>
      <vt:lpstr>B(s)μμ崩壊分岐比</vt:lpstr>
      <vt:lpstr>SUSYモデルへの制限(1)</vt:lpstr>
      <vt:lpstr>将来展望(Bμμ)</vt:lpstr>
      <vt:lpstr>スライド 36</vt:lpstr>
      <vt:lpstr>Charge Asymmetry in Inclusive Bs Decays (DØ, CDF)</vt:lpstr>
      <vt:lpstr>Branching Fractions and CP Asymmetry in B+ → D0 K+ (CDF, 1 fb-1)</vt:lpstr>
      <vt:lpstr>スライド 39</vt:lpstr>
      <vt:lpstr>BSDSK</vt:lpstr>
      <vt:lpstr>スライド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miyake</cp:lastModifiedBy>
  <cp:revision>367</cp:revision>
  <dcterms:modified xsi:type="dcterms:W3CDTF">2008-02-22T05:13:57Z</dcterms:modified>
</cp:coreProperties>
</file>